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42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/>
      <a:tcStyle>
        <a:tcBdr/>
        <a:fill>
          <a:solidFill>
            <a:srgbClr val="DDDBCF"/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AC9C88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6D4C8"/>
          </a:solidFill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878889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7888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DBDBD"/>
          </a:solidFill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8F2817"/>
              </a:solidFill>
              <a:prstDash val="solid"/>
              <a:miter lim="400000"/>
            </a:ln>
          </a:bottom>
          <a:insideH>
            <a:ln w="12700" cap="flat">
              <a:solidFill>
                <a:srgbClr val="8F2817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8341D"/>
          </a:solidFill>
        </a:fill>
      </a:tcStyle>
    </a:firstRow>
  </a:tblStyle>
  <a:tblStyle styleId="{C7B018BB-80A7-4F77-B60F-C8B233D01FF8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0EEE0"/>
          </a:solidFill>
        </a:fill>
      </a:tcStyle>
    </a:wholeTbl>
    <a:band2H>
      <a:tcTxStyle/>
      <a:tcStyle>
        <a:tcBdr/>
        <a:fill>
          <a:solidFill>
            <a:srgbClr val="F0EEE0">
              <a:alpha val="93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solidFill>
                <a:srgbClr val="5F5857"/>
              </a:solidFill>
              <a:prstDash val="solid"/>
              <a:miter lim="400000"/>
            </a:ln>
          </a:left>
          <a:right>
            <a:ln w="25400" cap="flat">
              <a:solidFill>
                <a:srgbClr val="AC9C88"/>
              </a:solidFill>
              <a:prstDash val="solid"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5F5857"/>
              </a:solidFill>
              <a:prstDash val="solid"/>
              <a:miter lim="400000"/>
            </a:ln>
          </a:bottom>
          <a:insideH>
            <a:ln w="12700" cap="flat">
              <a:solidFill>
                <a:srgbClr val="97231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F5857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B1401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0EEE0"/>
          </a:solidFill>
        </a:fill>
      </a:tcStyle>
    </a:wholeTbl>
    <a:band2H>
      <a:tcTxStyle/>
      <a:tcStyle>
        <a:tcBdr/>
        <a:fill>
          <a:solidFill>
            <a:srgbClr val="F0EEE0">
              <a:alpha val="93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6D4C8"/>
          </a:solidFill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29124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4AA2A"/>
          </a:solidFill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58585"/>
          </a:solidFill>
        </a:fill>
      </a:tcStyle>
    </a:firstRow>
  </a:tblStyle>
  <a:tblStyle styleId="{CF821DB8-F4EB-4A41-A1BA-3FCAFE7338EE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97979">
                  <a:alpha val="38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7979">
                  <a:alpha val="38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7979">
                  <a:alpha val="38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86B5C3">
              <a:alpha val="14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33BA23B1-9221-436E-865A-0063620EA4FD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9F9F9F"/>
              </a:solidFill>
              <a:prstDash val="solid"/>
              <a:miter lim="400000"/>
            </a:ln>
          </a:left>
          <a:right>
            <a:ln w="12700" cap="flat">
              <a:solidFill>
                <a:srgbClr val="9F9F9F"/>
              </a:solidFill>
              <a:prstDash val="solid"/>
              <a:miter lim="400000"/>
            </a:ln>
          </a:right>
          <a:top>
            <a:ln w="12700" cap="flat">
              <a:solidFill>
                <a:srgbClr val="9F9F9F"/>
              </a:solidFill>
              <a:prstDash val="solid"/>
              <a:miter lim="400000"/>
            </a:ln>
          </a:top>
          <a:bottom>
            <a:ln w="12700" cap="flat">
              <a:solidFill>
                <a:srgbClr val="9F9F9F"/>
              </a:solidFill>
              <a:prstDash val="solid"/>
              <a:miter lim="400000"/>
            </a:ln>
          </a:bottom>
          <a:insideH>
            <a:ln w="12700" cap="flat">
              <a:solidFill>
                <a:srgbClr val="9F9F9F"/>
              </a:solidFill>
              <a:prstDash val="solid"/>
              <a:miter lim="400000"/>
            </a:ln>
          </a:insideH>
          <a:insideV>
            <a:ln w="12700" cap="flat">
              <a:solidFill>
                <a:srgbClr val="9F9F9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979">
              <a:alpha val="38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ABABA"/>
          </a:solidFill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25A5D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B8B8B"/>
          </a:solidFill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25A5D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B8B8B"/>
          </a:solidFill>
        </a:fill>
      </a:tcStyle>
    </a:firstRow>
  </a:tblStyle>
  <a:tblStyle styleId="{2708684C-4D16-4618-839F-0558EEFCDFE6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979">
              <a:alpha val="25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75116" autoAdjust="0"/>
  </p:normalViewPr>
  <p:slideViewPr>
    <p:cSldViewPr snapToGrid="0" snapToObjects="1">
      <p:cViewPr varScale="1">
        <p:scale>
          <a:sx n="66" d="100"/>
          <a:sy n="66" d="100"/>
        </p:scale>
        <p:origin x="2100" y="84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1" name="Shape 14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6255801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1pPr>
    <a:lvl2pPr indent="2286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2pPr>
    <a:lvl3pPr indent="4572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3pPr>
    <a:lvl4pPr indent="6858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4pPr>
    <a:lvl5pPr indent="9144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5pPr>
    <a:lvl6pPr indent="11430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5" name="Shape 20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Work within 20</a:t>
            </a:r>
          </a:p>
          <a:p>
            <a:r>
              <a:rPr dirty="0"/>
              <a:t>Count orally to 100 and children are made aware of the numbers to 100 and what they look like through games like bingo</a:t>
            </a:r>
            <a:r>
              <a:rPr lang="en-GB" dirty="0"/>
              <a:t> and snakes and ladders</a:t>
            </a:r>
            <a:endParaRPr dirty="0"/>
          </a:p>
          <a:p>
            <a:r>
              <a:rPr dirty="0"/>
              <a:t>We begin to introduce addition practically, within 5 then within 10.</a:t>
            </a:r>
          </a:p>
          <a:p>
            <a:r>
              <a:rPr dirty="0"/>
              <a:t>In term 3, the children will be completing horizontal addition sums.</a:t>
            </a:r>
          </a:p>
          <a:p>
            <a:r>
              <a:rPr dirty="0"/>
              <a:t>We introduce the concept of subtraction, practically in term 3.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2" name="Shape 2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We focus on sequencing events, such as a daily routine, our daily timetable.</a:t>
            </a:r>
          </a:p>
          <a:p>
            <a:r>
              <a:rPr dirty="0"/>
              <a:t>We move on to special times on the clock like break time, lunch time, home time</a:t>
            </a:r>
          </a:p>
          <a:p>
            <a:r>
              <a:rPr dirty="0"/>
              <a:t>Then progress on to </a:t>
            </a:r>
            <a:r>
              <a:rPr lang="en-GB" dirty="0"/>
              <a:t>o</a:t>
            </a:r>
            <a:r>
              <a:rPr dirty="0"/>
              <a:t>'</a:t>
            </a:r>
            <a:r>
              <a:rPr lang="en-GB" dirty="0"/>
              <a:t>c</a:t>
            </a:r>
            <a:r>
              <a:rPr dirty="0"/>
              <a:t>lock</a:t>
            </a:r>
          </a:p>
          <a:p>
            <a:r>
              <a:rPr dirty="0"/>
              <a:t>Daily repetition of days of the week and months of the year.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9" name="Shape 21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Children are encouraged to use the language of money in shopping activities during role play in the classroom.</a:t>
            </a:r>
          </a:p>
          <a:p>
            <a:r>
              <a:rPr dirty="0"/>
              <a:t>We revise shopping with pennies and then introduce 2p then 5p coins.  We carry out shopping activities to 10p and beyond with those children who have a go</a:t>
            </a:r>
            <a:r>
              <a:rPr lang="en-GB" dirty="0"/>
              <a:t>o</a:t>
            </a:r>
            <a:r>
              <a:rPr dirty="0"/>
              <a:t>d solid grasp of money.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6" name="Shape 22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We revise the 2D shapes and move onto 3D shapes and their properties.  Children are encouraged to use 3D shapes in their play, in construction and in junk modelling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765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6" name="Shape 23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Thematic based approach to WAU</a:t>
            </a:r>
          </a:p>
          <a:p>
            <a:r>
              <a:rPr dirty="0"/>
              <a:t>Children are encouraged to investigate, explore, predict, make observations and ask questions linked to these topics</a:t>
            </a:r>
          </a:p>
          <a:p>
            <a:r>
              <a:rPr dirty="0"/>
              <a:t>We bring children to the Half Moon lake to observe seasonal </a:t>
            </a:r>
            <a:r>
              <a:rPr lang="en-GB" dirty="0"/>
              <a:t>changes,</a:t>
            </a:r>
            <a:r>
              <a:rPr dirty="0"/>
              <a:t> and we will visit Crawfordsburn beach as part of our splish splash splosh theme in term 3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0" name="Shape 24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We us the religion scheme Grow in Love.  Each week there is an </a:t>
            </a:r>
            <a:r>
              <a:rPr lang="en-GB" dirty="0"/>
              <a:t>oral </a:t>
            </a:r>
            <a:r>
              <a:rPr dirty="0"/>
              <a:t>activity to be completed at </a:t>
            </a:r>
            <a:r>
              <a:rPr lang="en-GB" dirty="0"/>
              <a:t>home,</a:t>
            </a:r>
            <a:r>
              <a:rPr dirty="0"/>
              <a:t> and we will share this via seesaw </a:t>
            </a:r>
          </a:p>
          <a:p>
            <a:pPr marL="0" marR="0" lvl="0" indent="0" algn="l" defTabSz="45720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/>
              <a:t>P.E – we are currently following Core NI. P.E is every Friday. Children should come to school in their P.E gear </a:t>
            </a:r>
          </a:p>
          <a:p>
            <a:r>
              <a:rPr dirty="0"/>
              <a:t>The Arts - drama developed through role play area in the classroom, linked to literacy big books and stories</a:t>
            </a:r>
          </a:p>
          <a:p>
            <a:r>
              <a:rPr dirty="0"/>
              <a:t>Music - linked to topic work, </a:t>
            </a:r>
            <a:r>
              <a:rPr dirty="0" err="1"/>
              <a:t>maths</a:t>
            </a:r>
            <a:r>
              <a:rPr dirty="0"/>
              <a:t>, seasons and holidays</a:t>
            </a:r>
          </a:p>
          <a:p>
            <a:r>
              <a:rPr dirty="0"/>
              <a:t>Art - children are exposed to different media such as clay, fabrics, junk materials.  Art activities usually </a:t>
            </a:r>
            <a:r>
              <a:rPr lang="en-GB" dirty="0"/>
              <a:t>link</a:t>
            </a:r>
            <a:r>
              <a:rPr dirty="0"/>
              <a:t> in with holidays, seasons and big book stories. </a:t>
            </a:r>
          </a:p>
          <a:p>
            <a:pPr marL="0" marR="0" lvl="0" indent="0" algn="l" defTabSz="45720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/>
              <a:t>ICT activities are integrated into all subjects through the use of iPads. Children will have access to our ICT suite to further develop their computer skills.  </a:t>
            </a:r>
          </a:p>
          <a:p>
            <a:r>
              <a:rPr lang="en-GB" dirty="0"/>
              <a:t>If you have not signed up to seesaw yet, instructions and QR code are inside the cover of the homework books.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7881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270000" y="1943100"/>
            <a:ext cx="10464800" cy="2997200"/>
          </a:xfrm>
          <a:prstGeom prst="rect">
            <a:avLst/>
          </a:prstGeom>
        </p:spPr>
        <p:txBody>
          <a:bodyPr anchor="b"/>
          <a:lstStyle>
            <a:lvl1pPr>
              <a:defRPr sz="6400" spc="-128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21844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FontTx/>
              <a:buNone/>
              <a:defRPr sz="2400"/>
            </a:lvl1pPr>
            <a:lvl2pPr marL="0" indent="228600" algn="ctr">
              <a:spcBef>
                <a:spcPts val="0"/>
              </a:spcBef>
              <a:buSzTx/>
              <a:buFontTx/>
              <a:buNone/>
              <a:defRPr sz="2400"/>
            </a:lvl2pPr>
            <a:lvl3pPr marL="0" indent="457200" algn="ctr">
              <a:spcBef>
                <a:spcPts val="0"/>
              </a:spcBef>
              <a:buSzTx/>
              <a:buFontTx/>
              <a:buNone/>
              <a:defRPr sz="2400"/>
            </a:lvl3pPr>
            <a:lvl4pPr marL="0" indent="685800" algn="ctr">
              <a:spcBef>
                <a:spcPts val="0"/>
              </a:spcBef>
              <a:buSzTx/>
              <a:buFontTx/>
              <a:buNone/>
              <a:defRPr sz="2400"/>
            </a:lvl4pPr>
            <a:lvl5pPr marL="0" indent="914400" algn="ctr">
              <a:spcBef>
                <a:spcPts val="0"/>
              </a:spcBef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05296" y="9017000"/>
            <a:ext cx="406909" cy="38089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Text"/>
          <p:cNvSpPr txBox="1">
            <a:spLocks noGrp="1"/>
          </p:cNvSpPr>
          <p:nvPr>
            <p:ph type="title"/>
          </p:nvPr>
        </p:nvSpPr>
        <p:spPr>
          <a:xfrm>
            <a:off x="1270000" y="3505200"/>
            <a:ext cx="10464800" cy="2730500"/>
          </a:xfrm>
          <a:prstGeom prst="rect">
            <a:avLst/>
          </a:prstGeom>
        </p:spPr>
        <p:txBody>
          <a:bodyPr/>
          <a:lstStyle>
            <a:lvl1pPr>
              <a:defRPr sz="6400" spc="-128"/>
            </a:lvl1pPr>
          </a:lstStyle>
          <a:p>
            <a:r>
              <a:t>Title Text</a:t>
            </a:r>
          </a:p>
        </p:txBody>
      </p:sp>
      <p:sp>
        <p:nvSpPr>
          <p:cNvPr id="3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Diamond" descr="Diamond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060083" y="2732634"/>
            <a:ext cx="10908152" cy="71905"/>
          </a:xfrm>
          <a:prstGeom prst="rect">
            <a:avLst/>
          </a:prstGeom>
        </p:spPr>
      </p:pic>
      <p:sp>
        <p:nvSpPr>
          <p:cNvPr id="54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Diamond" descr="Diamond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060083" y="2732634"/>
            <a:ext cx="10908152" cy="71905"/>
          </a:xfrm>
          <a:prstGeom prst="rect">
            <a:avLst/>
          </a:prstGeom>
        </p:spPr>
      </p:pic>
      <p:sp>
        <p:nvSpPr>
          <p:cNvPr id="64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5" name="Body Level One…"/>
          <p:cNvSpPr txBox="1">
            <a:spLocks noGrp="1"/>
          </p:cNvSpPr>
          <p:nvPr>
            <p:ph type="body" idx="1"/>
          </p:nvPr>
        </p:nvSpPr>
        <p:spPr>
          <a:xfrm>
            <a:off x="1270000" y="3263900"/>
            <a:ext cx="10464800" cy="5715000"/>
          </a:xfrm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Diamond" descr="Diamond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060083" y="2732634"/>
            <a:ext cx="10908152" cy="71905"/>
          </a:xfrm>
          <a:prstGeom prst="rect">
            <a:avLst/>
          </a:prstGeom>
        </p:spPr>
      </p:pic>
      <p:sp>
        <p:nvSpPr>
          <p:cNvPr id="75" name="Image"/>
          <p:cNvSpPr>
            <a:spLocks noGrp="1"/>
          </p:cNvSpPr>
          <p:nvPr>
            <p:ph type="pic" sz="half" idx="13"/>
          </p:nvPr>
        </p:nvSpPr>
        <p:spPr>
          <a:xfrm>
            <a:off x="1181100" y="3380452"/>
            <a:ext cx="5461000" cy="53086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7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7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7200900" y="3340100"/>
            <a:ext cx="4826000" cy="5384800"/>
          </a:xfrm>
          <a:prstGeom prst="rect">
            <a:avLst/>
          </a:prstGeom>
        </p:spPr>
        <p:txBody>
          <a:bodyPr/>
          <a:lstStyle>
            <a:lvl1pPr marL="457200" indent="-457200">
              <a:spcBef>
                <a:spcPts val="3000"/>
              </a:spcBef>
              <a:buBlip>
                <a:blip r:embed="rId3"/>
              </a:buBlip>
              <a:defRPr sz="2600"/>
            </a:lvl1pPr>
            <a:lvl2pPr marL="914400" indent="-457200">
              <a:spcBef>
                <a:spcPts val="3000"/>
              </a:spcBef>
              <a:buBlip>
                <a:blip r:embed="rId3"/>
              </a:buBlip>
              <a:defRPr sz="2600"/>
            </a:lvl2pPr>
            <a:lvl3pPr marL="1371600" indent="-457200">
              <a:spcBef>
                <a:spcPts val="3000"/>
              </a:spcBef>
              <a:buBlip>
                <a:blip r:embed="rId3"/>
              </a:buBlip>
              <a:defRPr sz="2600"/>
            </a:lvl3pPr>
            <a:lvl4pPr marL="1828800" indent="-457200">
              <a:spcBef>
                <a:spcPts val="3000"/>
              </a:spcBef>
              <a:buBlip>
                <a:blip r:embed="rId3"/>
              </a:buBlip>
              <a:defRPr sz="2600"/>
            </a:lvl4pPr>
            <a:lvl5pPr marL="2286000" indent="-457200">
              <a:spcBef>
                <a:spcPts val="3000"/>
              </a:spcBef>
              <a:buBlip>
                <a:blip r:embed="rId3"/>
              </a:buBlip>
              <a:defRPr sz="2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Image"/>
          <p:cNvSpPr>
            <a:spLocks noGrp="1"/>
          </p:cNvSpPr>
          <p:nvPr>
            <p:ph type="pic" sz="half" idx="13"/>
          </p:nvPr>
        </p:nvSpPr>
        <p:spPr>
          <a:xfrm>
            <a:off x="965200" y="762000"/>
            <a:ext cx="5334000" cy="82296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4" name="Image"/>
          <p:cNvSpPr>
            <a:spLocks noGrp="1"/>
          </p:cNvSpPr>
          <p:nvPr>
            <p:ph type="pic" sz="quarter" idx="14"/>
          </p:nvPr>
        </p:nvSpPr>
        <p:spPr>
          <a:xfrm>
            <a:off x="6699118" y="751552"/>
            <a:ext cx="5334001" cy="38989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5" name="Image"/>
          <p:cNvSpPr>
            <a:spLocks noGrp="1"/>
          </p:cNvSpPr>
          <p:nvPr>
            <p:ph type="pic" sz="quarter" idx="15"/>
          </p:nvPr>
        </p:nvSpPr>
        <p:spPr>
          <a:xfrm>
            <a:off x="6692900" y="5082252"/>
            <a:ext cx="5334000" cy="38989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–Johnny Appleseed"/>
          <p:cNvSpPr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6477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1200"/>
              </a:spcBef>
              <a:buSzTx/>
              <a:buFontTx/>
              <a:buNone/>
              <a:defRPr sz="3600">
                <a:solidFill>
                  <a:srgbClr val="222222"/>
                </a:solidFill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104" name="“Type a quote here.”"/>
          <p:cNvSpPr>
            <a:spLocks noGrp="1"/>
          </p:cNvSpPr>
          <p:nvPr>
            <p:ph type="body" sz="quarter" idx="14"/>
          </p:nvPr>
        </p:nvSpPr>
        <p:spPr>
          <a:xfrm>
            <a:off x="1270000" y="4241800"/>
            <a:ext cx="10464800" cy="7366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20000"/>
              </a:lnSpc>
              <a:buSzTx/>
              <a:buFontTx/>
              <a:buNone/>
              <a:defRPr sz="4200" b="1" spc="-126">
                <a:latin typeface="+mn-lt"/>
                <a:ea typeface="+mn-ea"/>
                <a:cs typeface="+mn-cs"/>
                <a:sym typeface="Superclarendon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10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 - A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t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/>
          </p:nvPr>
        </p:nvSpPr>
        <p:spPr>
          <a:xfrm>
            <a:off x="1270000" y="1270000"/>
            <a:ext cx="10464800" cy="721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4"/>
              </a:buBlip>
            </a:lvl1pPr>
            <a:lvl2pPr>
              <a:buBlip>
                <a:blip r:embed="rId14"/>
              </a:buBlip>
            </a:lvl2pPr>
            <a:lvl3pPr>
              <a:buBlip>
                <a:blip r:embed="rId14"/>
              </a:buBlip>
            </a:lvl3pPr>
            <a:lvl4pPr>
              <a:buBlip>
                <a:blip r:embed="rId14"/>
              </a:buBlip>
            </a:lvl4pPr>
            <a:lvl5pPr>
              <a:buBlip>
                <a:blip r:embed="rId14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1270000" y="698500"/>
            <a:ext cx="10464800" cy="1905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292596" y="9017000"/>
            <a:ext cx="406909" cy="38089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 b="1">
                <a:solidFill>
                  <a:srgbClr val="F1F1F1"/>
                </a:solidFill>
                <a:latin typeface="+mn-lt"/>
                <a:ea typeface="+mn-ea"/>
                <a:cs typeface="+mn-cs"/>
                <a:sym typeface="Superclarendo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800" b="1" i="0" u="none" strike="noStrike" cap="none" spc="-144" baseline="0">
          <a:ln>
            <a:noFill/>
          </a:ln>
          <a:solidFill>
            <a:srgbClr val="EEEEEE"/>
          </a:solidFill>
          <a:uFillTx/>
          <a:latin typeface="+mn-lt"/>
          <a:ea typeface="+mn-ea"/>
          <a:cs typeface="+mn-cs"/>
          <a:sym typeface="Superclarendon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800" b="1" i="0" u="none" strike="noStrike" cap="none" spc="-144" baseline="0">
          <a:ln>
            <a:noFill/>
          </a:ln>
          <a:solidFill>
            <a:srgbClr val="EEEEEE"/>
          </a:solidFill>
          <a:uFillTx/>
          <a:latin typeface="+mn-lt"/>
          <a:ea typeface="+mn-ea"/>
          <a:cs typeface="+mn-cs"/>
          <a:sym typeface="Superclarendon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800" b="1" i="0" u="none" strike="noStrike" cap="none" spc="-144" baseline="0">
          <a:ln>
            <a:noFill/>
          </a:ln>
          <a:solidFill>
            <a:srgbClr val="EEEEEE"/>
          </a:solidFill>
          <a:uFillTx/>
          <a:latin typeface="+mn-lt"/>
          <a:ea typeface="+mn-ea"/>
          <a:cs typeface="+mn-cs"/>
          <a:sym typeface="Superclarendon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800" b="1" i="0" u="none" strike="noStrike" cap="none" spc="-144" baseline="0">
          <a:ln>
            <a:noFill/>
          </a:ln>
          <a:solidFill>
            <a:srgbClr val="EEEEEE"/>
          </a:solidFill>
          <a:uFillTx/>
          <a:latin typeface="+mn-lt"/>
          <a:ea typeface="+mn-ea"/>
          <a:cs typeface="+mn-cs"/>
          <a:sym typeface="Superclarendon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800" b="1" i="0" u="none" strike="noStrike" cap="none" spc="-144" baseline="0">
          <a:ln>
            <a:noFill/>
          </a:ln>
          <a:solidFill>
            <a:srgbClr val="EEEEEE"/>
          </a:solidFill>
          <a:uFillTx/>
          <a:latin typeface="+mn-lt"/>
          <a:ea typeface="+mn-ea"/>
          <a:cs typeface="+mn-cs"/>
          <a:sym typeface="Superclarendon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800" b="1" i="0" u="none" strike="noStrike" cap="none" spc="-144" baseline="0">
          <a:ln>
            <a:noFill/>
          </a:ln>
          <a:solidFill>
            <a:srgbClr val="EEEEEE"/>
          </a:solidFill>
          <a:uFillTx/>
          <a:latin typeface="+mn-lt"/>
          <a:ea typeface="+mn-ea"/>
          <a:cs typeface="+mn-cs"/>
          <a:sym typeface="Superclarendon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800" b="1" i="0" u="none" strike="noStrike" cap="none" spc="-144" baseline="0">
          <a:ln>
            <a:noFill/>
          </a:ln>
          <a:solidFill>
            <a:srgbClr val="EEEEEE"/>
          </a:solidFill>
          <a:uFillTx/>
          <a:latin typeface="+mn-lt"/>
          <a:ea typeface="+mn-ea"/>
          <a:cs typeface="+mn-cs"/>
          <a:sym typeface="Superclarendon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800" b="1" i="0" u="none" strike="noStrike" cap="none" spc="-144" baseline="0">
          <a:ln>
            <a:noFill/>
          </a:ln>
          <a:solidFill>
            <a:srgbClr val="EEEEEE"/>
          </a:solidFill>
          <a:uFillTx/>
          <a:latin typeface="+mn-lt"/>
          <a:ea typeface="+mn-ea"/>
          <a:cs typeface="+mn-cs"/>
          <a:sym typeface="Superclarendon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800" b="1" i="0" u="none" strike="noStrike" cap="none" spc="-144" baseline="0">
          <a:ln>
            <a:noFill/>
          </a:ln>
          <a:solidFill>
            <a:srgbClr val="EEEEEE"/>
          </a:solidFill>
          <a:uFillTx/>
          <a:latin typeface="+mn-lt"/>
          <a:ea typeface="+mn-ea"/>
          <a:cs typeface="+mn-cs"/>
          <a:sym typeface="Superclarendon"/>
        </a:defRPr>
      </a:lvl9pPr>
    </p:titleStyle>
    <p:bodyStyle>
      <a:lvl1pPr marL="622300" marR="0" indent="-6223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65000"/>
        <a:buFont typeface="Zapf Dingbats"/>
        <a:buBlip>
          <a:blip r:embed="rId14"/>
        </a:buBlip>
        <a:tabLst/>
        <a:defRPr sz="3400" b="0" i="0" u="none" strike="noStrike" cap="none" spc="0" baseline="0">
          <a:ln>
            <a:noFill/>
          </a:ln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1pPr>
      <a:lvl2pPr marL="1244600" marR="0" indent="-6223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65000"/>
        <a:buFont typeface="Zapf Dingbats"/>
        <a:buBlip>
          <a:blip r:embed="rId14"/>
        </a:buBlip>
        <a:tabLst/>
        <a:defRPr sz="3400" b="0" i="0" u="none" strike="noStrike" cap="none" spc="0" baseline="0">
          <a:ln>
            <a:noFill/>
          </a:ln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2pPr>
      <a:lvl3pPr marL="1866900" marR="0" indent="-6223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65000"/>
        <a:buFont typeface="Zapf Dingbats"/>
        <a:buBlip>
          <a:blip r:embed="rId14"/>
        </a:buBlip>
        <a:tabLst/>
        <a:defRPr sz="3400" b="0" i="0" u="none" strike="noStrike" cap="none" spc="0" baseline="0">
          <a:ln>
            <a:noFill/>
          </a:ln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3pPr>
      <a:lvl4pPr marL="2489200" marR="0" indent="-6223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65000"/>
        <a:buFont typeface="Zapf Dingbats"/>
        <a:buBlip>
          <a:blip r:embed="rId14"/>
        </a:buBlip>
        <a:tabLst/>
        <a:defRPr sz="3400" b="0" i="0" u="none" strike="noStrike" cap="none" spc="0" baseline="0">
          <a:ln>
            <a:noFill/>
          </a:ln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4pPr>
      <a:lvl5pPr marL="3111500" marR="0" indent="-6223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65000"/>
        <a:buFont typeface="Zapf Dingbats"/>
        <a:buBlip>
          <a:blip r:embed="rId14"/>
        </a:buBlip>
        <a:tabLst/>
        <a:defRPr sz="3400" b="0" i="0" u="none" strike="noStrike" cap="none" spc="0" baseline="0">
          <a:ln>
            <a:noFill/>
          </a:ln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5pPr>
      <a:lvl6pPr marL="3733800" marR="0" indent="-6223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65000"/>
        <a:buFont typeface="Zapf Dingbats"/>
        <a:buBlip>
          <a:blip r:embed="rId14"/>
        </a:buBlip>
        <a:tabLst/>
        <a:defRPr sz="3400" b="0" i="0" u="none" strike="noStrike" cap="none" spc="0" baseline="0">
          <a:ln>
            <a:noFill/>
          </a:ln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6pPr>
      <a:lvl7pPr marL="4356100" marR="0" indent="-6223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65000"/>
        <a:buFont typeface="Zapf Dingbats"/>
        <a:buBlip>
          <a:blip r:embed="rId14"/>
        </a:buBlip>
        <a:tabLst/>
        <a:defRPr sz="3400" b="0" i="0" u="none" strike="noStrike" cap="none" spc="0" baseline="0">
          <a:ln>
            <a:noFill/>
          </a:ln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7pPr>
      <a:lvl8pPr marL="4978400" marR="0" indent="-6223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65000"/>
        <a:buFont typeface="Zapf Dingbats"/>
        <a:buBlip>
          <a:blip r:embed="rId14"/>
        </a:buBlip>
        <a:tabLst/>
        <a:defRPr sz="3400" b="0" i="0" u="none" strike="noStrike" cap="none" spc="0" baseline="0">
          <a:ln>
            <a:noFill/>
          </a:ln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8pPr>
      <a:lvl9pPr marL="5600700" marR="0" indent="-6223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65000"/>
        <a:buFont typeface="Zapf Dingbats"/>
        <a:buBlip>
          <a:blip r:embed="rId14"/>
        </a:buBlip>
        <a:tabLst/>
        <a:defRPr sz="3400" b="0" i="0" u="none" strike="noStrike" cap="none" spc="0" baseline="0">
          <a:ln>
            <a:noFill/>
          </a:ln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uperclarendon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uperclarendon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uperclarendon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uperclarendon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uperclarendon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uperclarendon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uperclarendon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uperclarendon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uperclarendo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Numeracy"/>
          <p:cNvSpPr>
            <a:spLocks noGrp="1"/>
          </p:cNvSpPr>
          <p:nvPr>
            <p:ph type="body" idx="14"/>
          </p:nvPr>
        </p:nvSpPr>
        <p:spPr>
          <a:xfrm>
            <a:off x="1270000" y="3679444"/>
            <a:ext cx="10464800" cy="1861313"/>
          </a:xfrm>
          <a:prstGeom prst="rect">
            <a:avLst/>
          </a:prstGeom>
        </p:spPr>
        <p:txBody>
          <a:bodyPr/>
          <a:lstStyle>
            <a:lvl1pPr>
              <a:defRPr sz="11500" spc="-344"/>
            </a:lvl1pPr>
          </a:lstStyle>
          <a:p>
            <a:r>
              <a:t>Numeracy </a:t>
            </a:r>
          </a:p>
        </p:txBody>
      </p:sp>
    </p:spTree>
  </p:cSld>
  <p:clrMapOvr>
    <a:masterClrMapping/>
  </p:clrMapOvr>
  <p:transition spd="slow">
    <p:check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Number"/>
          <p:cNvSpPr txBox="1">
            <a:spLocks noGrp="1"/>
          </p:cNvSpPr>
          <p:nvPr>
            <p:ph type="ctrTitle"/>
          </p:nvPr>
        </p:nvSpPr>
        <p:spPr>
          <a:xfrm>
            <a:off x="1270000" y="477201"/>
            <a:ext cx="10464800" cy="1282700"/>
          </a:xfrm>
          <a:prstGeom prst="rect">
            <a:avLst/>
          </a:prstGeom>
        </p:spPr>
        <p:txBody>
          <a:bodyPr/>
          <a:lstStyle/>
          <a:p>
            <a:r>
              <a:rPr dirty="0"/>
              <a:t>Number</a:t>
            </a:r>
          </a:p>
        </p:txBody>
      </p:sp>
      <p:sp>
        <p:nvSpPr>
          <p:cNvPr id="201" name="Number to 20…"/>
          <p:cNvSpPr txBox="1">
            <a:spLocks noGrp="1"/>
          </p:cNvSpPr>
          <p:nvPr>
            <p:ph type="subTitle" sz="quarter" idx="1"/>
          </p:nvPr>
        </p:nvSpPr>
        <p:spPr>
          <a:xfrm>
            <a:off x="1270000" y="1750974"/>
            <a:ext cx="10464800" cy="2184400"/>
          </a:xfrm>
          <a:prstGeom prst="rect">
            <a:avLst/>
          </a:prstGeom>
        </p:spPr>
        <p:txBody>
          <a:bodyPr/>
          <a:lstStyle/>
          <a:p>
            <a:pPr defTabSz="449833">
              <a:defRPr sz="3387"/>
            </a:pPr>
            <a:r>
              <a:rPr dirty="0"/>
              <a:t>Number to 20</a:t>
            </a:r>
          </a:p>
          <a:p>
            <a:pPr defTabSz="449833">
              <a:defRPr sz="3387"/>
            </a:pPr>
            <a:r>
              <a:rPr dirty="0"/>
              <a:t>Counting to 100 </a:t>
            </a:r>
          </a:p>
          <a:p>
            <a:pPr defTabSz="449833">
              <a:defRPr sz="3387"/>
            </a:pPr>
            <a:r>
              <a:rPr dirty="0"/>
              <a:t>Addition</a:t>
            </a:r>
          </a:p>
          <a:p>
            <a:pPr defTabSz="449833">
              <a:defRPr sz="3387"/>
            </a:pPr>
            <a:r>
              <a:rPr dirty="0"/>
              <a:t>Practical subtraction</a:t>
            </a:r>
          </a:p>
        </p:txBody>
      </p:sp>
      <p:pic>
        <p:nvPicPr>
          <p:cNvPr id="202" name="C44DD25B-F303-4D78-AE6A-35AA9ABABD52-L0-001.png" descr="C44DD25B-F303-4D78-AE6A-35AA9ABABD52-L0-0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969" y="761763"/>
            <a:ext cx="2721811" cy="3467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3" name="53947A5D-3C18-43BB-95FB-DF3F346ED073-L0-001.png" descr="53947A5D-3C18-43BB-95FB-DF3F346ED073-L0-00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256" y="4513423"/>
            <a:ext cx="3932378" cy="494675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365553-31B7-E345-B374-D1EFC0E82D24}"/>
              </a:ext>
            </a:extLst>
          </p:cNvPr>
          <p:cNvSpPr/>
          <p:nvPr/>
        </p:nvSpPr>
        <p:spPr>
          <a:xfrm>
            <a:off x="4178300" y="4421974"/>
            <a:ext cx="7973480" cy="4842351"/>
          </a:xfrm>
          <a:prstGeom prst="rect">
            <a:avLst/>
          </a:prstGeom>
          <a:blipFill rotWithShape="1">
            <a:blip r:embed="rId5"/>
            <a:srcRect/>
            <a:tile tx="0" ty="0" sx="100000" sy="100000" flip="none" algn="tl"/>
          </a:blip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dirty="0"/>
              <a:t>Work within 20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dirty="0"/>
              <a:t>Count orally to 100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dirty="0"/>
              <a:t>Children are made aware of the numbers to 100 and what they look like through games like bingo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dirty="0"/>
              <a:t>We begin to introduce addition practically, within 5 then within 10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dirty="0"/>
              <a:t>In term 3, the children will be completing horizontal addition sums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dirty="0"/>
              <a:t>We introduce the concept of subtraction, practically in term 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me"/>
          <p:cNvSpPr txBox="1">
            <a:spLocks noGrp="1"/>
          </p:cNvSpPr>
          <p:nvPr>
            <p:ph type="ctrTitle"/>
          </p:nvPr>
        </p:nvSpPr>
        <p:spPr>
          <a:xfrm>
            <a:off x="1074867" y="990600"/>
            <a:ext cx="10464800" cy="8890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dirty="0"/>
              <a:t>Time</a:t>
            </a:r>
          </a:p>
        </p:txBody>
      </p:sp>
      <p:sp>
        <p:nvSpPr>
          <p:cNvPr id="208" name="Sequencing of routines…"/>
          <p:cNvSpPr txBox="1">
            <a:spLocks noGrp="1"/>
          </p:cNvSpPr>
          <p:nvPr>
            <p:ph type="subTitle" sz="quarter" idx="1"/>
          </p:nvPr>
        </p:nvSpPr>
        <p:spPr>
          <a:xfrm>
            <a:off x="1074867" y="1846277"/>
            <a:ext cx="10464800" cy="2184400"/>
          </a:xfrm>
          <a:prstGeom prst="rect">
            <a:avLst/>
          </a:prstGeom>
        </p:spPr>
        <p:txBody>
          <a:bodyPr/>
          <a:lstStyle/>
          <a:p>
            <a:pPr defTabSz="449833">
              <a:defRPr sz="3387"/>
            </a:pPr>
            <a:r>
              <a:rPr dirty="0"/>
              <a:t>Sequencing of routines</a:t>
            </a:r>
          </a:p>
          <a:p>
            <a:pPr defTabSz="449833">
              <a:defRPr sz="3387"/>
            </a:pPr>
            <a:r>
              <a:rPr dirty="0"/>
              <a:t>Days of week</a:t>
            </a:r>
          </a:p>
          <a:p>
            <a:pPr defTabSz="449833">
              <a:defRPr sz="3387"/>
            </a:pPr>
            <a:r>
              <a:rPr dirty="0"/>
              <a:t>Months of year</a:t>
            </a:r>
          </a:p>
          <a:p>
            <a:pPr defTabSz="449833">
              <a:defRPr sz="3387"/>
            </a:pPr>
            <a:r>
              <a:rPr lang="en-GB" dirty="0"/>
              <a:t>o'clock</a:t>
            </a:r>
            <a:endParaRPr dirty="0"/>
          </a:p>
        </p:txBody>
      </p:sp>
      <p:pic>
        <p:nvPicPr>
          <p:cNvPr id="209" name="92A022A7-7D78-4031-9AC0-6EEFD71BF824-L0-001.png" descr="92A022A7-7D78-4031-9AC0-6EEFD71BF824-L0-0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867" y="4608164"/>
            <a:ext cx="2286001" cy="4432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0" name="FE52F860-32CC-4802-A38E-7B62E3DA96D3-L0-001.jpeg" descr="FE52F860-32CC-4802-A38E-7B62E3DA96D3-L0-001.jpeg"/>
          <p:cNvPicPr>
            <a:picLocks noChangeAspect="1"/>
          </p:cNvPicPr>
          <p:nvPr/>
        </p:nvPicPr>
        <p:blipFill>
          <a:blip r:embed="rId4"/>
          <a:srcRect l="775" t="239" r="951" b="352"/>
          <a:stretch>
            <a:fillRect/>
          </a:stretch>
        </p:blipFill>
        <p:spPr>
          <a:xfrm>
            <a:off x="8574723" y="886398"/>
            <a:ext cx="3760133" cy="41041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35" h="21298" extrusionOk="0">
                <a:moveTo>
                  <a:pt x="10325" y="0"/>
                </a:moveTo>
                <a:cubicBezTo>
                  <a:pt x="10228" y="-5"/>
                  <a:pt x="10104" y="20"/>
                  <a:pt x="9944" y="87"/>
                </a:cubicBezTo>
                <a:lnTo>
                  <a:pt x="8737" y="227"/>
                </a:lnTo>
                <a:cubicBezTo>
                  <a:pt x="7540" y="253"/>
                  <a:pt x="7959" y="1345"/>
                  <a:pt x="7831" y="2035"/>
                </a:cubicBezTo>
                <a:cubicBezTo>
                  <a:pt x="6727" y="2312"/>
                  <a:pt x="5728" y="2782"/>
                  <a:pt x="4661" y="3147"/>
                </a:cubicBezTo>
                <a:cubicBezTo>
                  <a:pt x="3120" y="4436"/>
                  <a:pt x="1723" y="5776"/>
                  <a:pt x="889" y="7600"/>
                </a:cubicBezTo>
                <a:cubicBezTo>
                  <a:pt x="417" y="9394"/>
                  <a:pt x="-302" y="11346"/>
                  <a:pt x="135" y="13165"/>
                </a:cubicBezTo>
                <a:cubicBezTo>
                  <a:pt x="-46" y="13955"/>
                  <a:pt x="559" y="14461"/>
                  <a:pt x="512" y="15251"/>
                </a:cubicBezTo>
                <a:cubicBezTo>
                  <a:pt x="1256" y="16392"/>
                  <a:pt x="1540" y="17727"/>
                  <a:pt x="2852" y="18382"/>
                </a:cubicBezTo>
                <a:cubicBezTo>
                  <a:pt x="3023" y="18888"/>
                  <a:pt x="4808" y="18870"/>
                  <a:pt x="3832" y="19634"/>
                </a:cubicBezTo>
                <a:cubicBezTo>
                  <a:pt x="3563" y="20748"/>
                  <a:pt x="5293" y="20428"/>
                  <a:pt x="5944" y="20330"/>
                </a:cubicBezTo>
                <a:cubicBezTo>
                  <a:pt x="5969" y="20168"/>
                  <a:pt x="6121" y="19750"/>
                  <a:pt x="6172" y="19704"/>
                </a:cubicBezTo>
                <a:cubicBezTo>
                  <a:pt x="7737" y="19715"/>
                  <a:pt x="9352" y="19778"/>
                  <a:pt x="10850" y="20190"/>
                </a:cubicBezTo>
                <a:cubicBezTo>
                  <a:pt x="10714" y="20344"/>
                  <a:pt x="10462" y="20928"/>
                  <a:pt x="10925" y="20886"/>
                </a:cubicBezTo>
                <a:cubicBezTo>
                  <a:pt x="11402" y="21595"/>
                  <a:pt x="12354" y="21176"/>
                  <a:pt x="13114" y="21164"/>
                </a:cubicBezTo>
                <a:cubicBezTo>
                  <a:pt x="12753" y="20230"/>
                  <a:pt x="13380" y="20764"/>
                  <a:pt x="13567" y="20330"/>
                </a:cubicBezTo>
                <a:cubicBezTo>
                  <a:pt x="14878" y="20279"/>
                  <a:pt x="16038" y="19587"/>
                  <a:pt x="17114" y="19216"/>
                </a:cubicBezTo>
                <a:cubicBezTo>
                  <a:pt x="16895" y="19888"/>
                  <a:pt x="17867" y="19457"/>
                  <a:pt x="18019" y="19356"/>
                </a:cubicBezTo>
                <a:cubicBezTo>
                  <a:pt x="17947" y="18813"/>
                  <a:pt x="18961" y="18753"/>
                  <a:pt x="18396" y="18034"/>
                </a:cubicBezTo>
                <a:cubicBezTo>
                  <a:pt x="19247" y="17196"/>
                  <a:pt x="20095" y="16299"/>
                  <a:pt x="20660" y="15183"/>
                </a:cubicBezTo>
                <a:cubicBezTo>
                  <a:pt x="21181" y="13297"/>
                  <a:pt x="21298" y="11233"/>
                  <a:pt x="20886" y="9338"/>
                </a:cubicBezTo>
                <a:cubicBezTo>
                  <a:pt x="20911" y="8180"/>
                  <a:pt x="20465" y="7076"/>
                  <a:pt x="20208" y="6000"/>
                </a:cubicBezTo>
                <a:cubicBezTo>
                  <a:pt x="19308" y="4856"/>
                  <a:pt x="18812" y="3289"/>
                  <a:pt x="17415" y="2731"/>
                </a:cubicBezTo>
                <a:cubicBezTo>
                  <a:pt x="16623" y="1959"/>
                  <a:pt x="15739" y="1108"/>
                  <a:pt x="14624" y="923"/>
                </a:cubicBezTo>
                <a:cubicBezTo>
                  <a:pt x="13518" y="422"/>
                  <a:pt x="12421" y="1241"/>
                  <a:pt x="11302" y="853"/>
                </a:cubicBezTo>
                <a:cubicBezTo>
                  <a:pt x="10365" y="1566"/>
                  <a:pt x="11007" y="37"/>
                  <a:pt x="10325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2A4D664-AFFE-224D-8C53-4CEA9C1A6394}"/>
              </a:ext>
            </a:extLst>
          </p:cNvPr>
          <p:cNvSpPr/>
          <p:nvPr/>
        </p:nvSpPr>
        <p:spPr>
          <a:xfrm>
            <a:off x="4025900" y="5463188"/>
            <a:ext cx="8308956" cy="3549690"/>
          </a:xfrm>
          <a:prstGeom prst="rect">
            <a:avLst/>
          </a:prstGeom>
          <a:blipFill rotWithShape="1">
            <a:blip r:embed="rId5"/>
            <a:srcRect/>
            <a:tile tx="0" ty="0" sx="100000" sy="100000" flip="none" algn="tl"/>
          </a:blip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We focus on sequencing events, such as a daily routine, our daily timetable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We move on to special times on the clock like break time, lunch time, home time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Then progress on to o’clock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Daily repetition of days of the week and months of the year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Money"/>
          <p:cNvSpPr txBox="1">
            <a:spLocks noGrp="1"/>
          </p:cNvSpPr>
          <p:nvPr>
            <p:ph type="ctrTitle"/>
          </p:nvPr>
        </p:nvSpPr>
        <p:spPr>
          <a:xfrm>
            <a:off x="1270000" y="967330"/>
            <a:ext cx="10464801" cy="1210498"/>
          </a:xfrm>
          <a:prstGeom prst="rect">
            <a:avLst/>
          </a:prstGeom>
        </p:spPr>
        <p:txBody>
          <a:bodyPr/>
          <a:lstStyle/>
          <a:p>
            <a:r>
              <a:rPr dirty="0"/>
              <a:t>Money</a:t>
            </a:r>
          </a:p>
        </p:txBody>
      </p:sp>
      <p:sp>
        <p:nvSpPr>
          <p:cNvPr id="215" name="Shopping experiences through role play…"/>
          <p:cNvSpPr txBox="1">
            <a:spLocks noGrp="1"/>
          </p:cNvSpPr>
          <p:nvPr>
            <p:ph type="subTitle" sz="quarter" idx="1"/>
          </p:nvPr>
        </p:nvSpPr>
        <p:spPr>
          <a:xfrm>
            <a:off x="1270000" y="4193901"/>
            <a:ext cx="10464800" cy="2184400"/>
          </a:xfrm>
          <a:prstGeom prst="rect">
            <a:avLst/>
          </a:prstGeom>
        </p:spPr>
        <p:txBody>
          <a:bodyPr/>
          <a:lstStyle/>
          <a:p>
            <a:pPr>
              <a:defRPr sz="4400"/>
            </a:pPr>
            <a:r>
              <a:rPr dirty="0"/>
              <a:t>Shopping experiences through role play</a:t>
            </a:r>
          </a:p>
          <a:p>
            <a:pPr>
              <a:defRPr sz="4400"/>
            </a:pPr>
            <a:r>
              <a:rPr dirty="0"/>
              <a:t>Shopping with 1p, 2p and 5p coins</a:t>
            </a:r>
          </a:p>
        </p:txBody>
      </p:sp>
      <p:pic>
        <p:nvPicPr>
          <p:cNvPr id="216" name="D298356B-6FD5-4D58-A825-C62BBD1D4A40-L0-001.jpeg" descr="D298356B-6FD5-4D58-A825-C62BBD1D4A40-L0-001.jpeg"/>
          <p:cNvPicPr>
            <a:picLocks noChangeAspect="1"/>
          </p:cNvPicPr>
          <p:nvPr/>
        </p:nvPicPr>
        <p:blipFill>
          <a:blip r:embed="rId3"/>
          <a:srcRect l="1745" t="1353" r="461" b="1591"/>
          <a:stretch>
            <a:fillRect/>
          </a:stretch>
        </p:blipFill>
        <p:spPr>
          <a:xfrm>
            <a:off x="9191890" y="738922"/>
            <a:ext cx="3186060" cy="32265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3" h="21574" extrusionOk="0">
                <a:moveTo>
                  <a:pt x="10633" y="5"/>
                </a:moveTo>
                <a:cubicBezTo>
                  <a:pt x="10272" y="-5"/>
                  <a:pt x="9913" y="1"/>
                  <a:pt x="9556" y="18"/>
                </a:cubicBezTo>
                <a:cubicBezTo>
                  <a:pt x="7183" y="244"/>
                  <a:pt x="4896" y="1537"/>
                  <a:pt x="3320" y="2876"/>
                </a:cubicBezTo>
                <a:cubicBezTo>
                  <a:pt x="1921" y="4206"/>
                  <a:pt x="1166" y="5898"/>
                  <a:pt x="360" y="7637"/>
                </a:cubicBezTo>
                <a:cubicBezTo>
                  <a:pt x="-121" y="10103"/>
                  <a:pt x="-301" y="13005"/>
                  <a:pt x="994" y="15258"/>
                </a:cubicBezTo>
                <a:cubicBezTo>
                  <a:pt x="1416" y="16606"/>
                  <a:pt x="2373" y="17805"/>
                  <a:pt x="3424" y="18647"/>
                </a:cubicBezTo>
                <a:cubicBezTo>
                  <a:pt x="5377" y="20628"/>
                  <a:pt x="8246" y="21595"/>
                  <a:pt x="11089" y="21574"/>
                </a:cubicBezTo>
                <a:cubicBezTo>
                  <a:pt x="11495" y="21570"/>
                  <a:pt x="11902" y="21548"/>
                  <a:pt x="12304" y="21505"/>
                </a:cubicBezTo>
                <a:cubicBezTo>
                  <a:pt x="15160" y="20880"/>
                  <a:pt x="17972" y="19474"/>
                  <a:pt x="19386" y="16847"/>
                </a:cubicBezTo>
                <a:cubicBezTo>
                  <a:pt x="20701" y="15122"/>
                  <a:pt x="21299" y="12977"/>
                  <a:pt x="21293" y="10818"/>
                </a:cubicBezTo>
                <a:cubicBezTo>
                  <a:pt x="21289" y="9523"/>
                  <a:pt x="21068" y="8221"/>
                  <a:pt x="20654" y="7002"/>
                </a:cubicBezTo>
                <a:cubicBezTo>
                  <a:pt x="19789" y="5421"/>
                  <a:pt x="19095" y="3631"/>
                  <a:pt x="17482" y="2664"/>
                </a:cubicBezTo>
                <a:cubicBezTo>
                  <a:pt x="15714" y="837"/>
                  <a:pt x="13159" y="73"/>
                  <a:pt x="10633" y="5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17" name="48EA1A3D-4090-4954-BF6E-7847C87648AB-L0-001.gif" descr="48EA1A3D-4090-4954-BF6E-7847C87648AB-L0-001.gif"/>
          <p:cNvPicPr>
            <a:picLocks noChangeAspect="1"/>
          </p:cNvPicPr>
          <p:nvPr/>
        </p:nvPicPr>
        <p:blipFill>
          <a:blip r:embed="rId4"/>
          <a:srcRect l="1819" t="1709" r="2852" b="6954"/>
          <a:stretch>
            <a:fillRect/>
          </a:stretch>
        </p:blipFill>
        <p:spPr>
          <a:xfrm>
            <a:off x="595067" y="967330"/>
            <a:ext cx="3459082" cy="27697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27" h="19649" extrusionOk="0">
                <a:moveTo>
                  <a:pt x="7987" y="0"/>
                </a:moveTo>
                <a:cubicBezTo>
                  <a:pt x="6714" y="74"/>
                  <a:pt x="5252" y="1194"/>
                  <a:pt x="4029" y="2022"/>
                </a:cubicBezTo>
                <a:cubicBezTo>
                  <a:pt x="3072" y="3172"/>
                  <a:pt x="460" y="4584"/>
                  <a:pt x="1496" y="6619"/>
                </a:cubicBezTo>
                <a:cubicBezTo>
                  <a:pt x="3773" y="7189"/>
                  <a:pt x="370" y="7869"/>
                  <a:pt x="705" y="9193"/>
                </a:cubicBezTo>
                <a:cubicBezTo>
                  <a:pt x="208" y="9702"/>
                  <a:pt x="-5" y="10265"/>
                  <a:pt x="0" y="10778"/>
                </a:cubicBezTo>
                <a:cubicBezTo>
                  <a:pt x="11" y="11905"/>
                  <a:pt x="1072" y="12790"/>
                  <a:pt x="2446" y="12321"/>
                </a:cubicBezTo>
                <a:cubicBezTo>
                  <a:pt x="1991" y="12740"/>
                  <a:pt x="1850" y="14825"/>
                  <a:pt x="2763" y="14525"/>
                </a:cubicBezTo>
                <a:cubicBezTo>
                  <a:pt x="2377" y="16808"/>
                  <a:pt x="3592" y="17516"/>
                  <a:pt x="5296" y="17101"/>
                </a:cubicBezTo>
                <a:cubicBezTo>
                  <a:pt x="6472" y="15295"/>
                  <a:pt x="6013" y="17821"/>
                  <a:pt x="6879" y="18019"/>
                </a:cubicBezTo>
                <a:cubicBezTo>
                  <a:pt x="8842" y="17679"/>
                  <a:pt x="10006" y="19650"/>
                  <a:pt x="11945" y="18571"/>
                </a:cubicBezTo>
                <a:cubicBezTo>
                  <a:pt x="13609" y="21206"/>
                  <a:pt x="16094" y="18361"/>
                  <a:pt x="17326" y="16915"/>
                </a:cubicBezTo>
                <a:cubicBezTo>
                  <a:pt x="18995" y="17347"/>
                  <a:pt x="20388" y="16417"/>
                  <a:pt x="20492" y="14342"/>
                </a:cubicBezTo>
                <a:cubicBezTo>
                  <a:pt x="19602" y="12860"/>
                  <a:pt x="21272" y="11940"/>
                  <a:pt x="20335" y="10296"/>
                </a:cubicBezTo>
                <a:cubicBezTo>
                  <a:pt x="21595" y="9848"/>
                  <a:pt x="20579" y="7749"/>
                  <a:pt x="21125" y="6802"/>
                </a:cubicBezTo>
                <a:cubicBezTo>
                  <a:pt x="21189" y="5541"/>
                  <a:pt x="19564" y="7006"/>
                  <a:pt x="20017" y="5701"/>
                </a:cubicBezTo>
                <a:cubicBezTo>
                  <a:pt x="20999" y="3586"/>
                  <a:pt x="18609" y="4799"/>
                  <a:pt x="18592" y="3494"/>
                </a:cubicBezTo>
                <a:cubicBezTo>
                  <a:pt x="17338" y="3043"/>
                  <a:pt x="16690" y="1436"/>
                  <a:pt x="14951" y="2573"/>
                </a:cubicBezTo>
                <a:cubicBezTo>
                  <a:pt x="15472" y="326"/>
                  <a:pt x="13818" y="-261"/>
                  <a:pt x="12418" y="552"/>
                </a:cubicBezTo>
                <a:cubicBezTo>
                  <a:pt x="15712" y="1041"/>
                  <a:pt x="11301" y="1302"/>
                  <a:pt x="10520" y="1287"/>
                </a:cubicBezTo>
                <a:cubicBezTo>
                  <a:pt x="10583" y="-394"/>
                  <a:pt x="9109" y="2708"/>
                  <a:pt x="8462" y="1287"/>
                </a:cubicBezTo>
                <a:cubicBezTo>
                  <a:pt x="7852" y="496"/>
                  <a:pt x="10453" y="667"/>
                  <a:pt x="7987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607978-75B6-3C4D-8047-D3791946544D}"/>
              </a:ext>
            </a:extLst>
          </p:cNvPr>
          <p:cNvSpPr/>
          <p:nvPr/>
        </p:nvSpPr>
        <p:spPr>
          <a:xfrm>
            <a:off x="1270000" y="5730665"/>
            <a:ext cx="10299700" cy="3549690"/>
          </a:xfrm>
          <a:prstGeom prst="rect">
            <a:avLst/>
          </a:prstGeom>
          <a:blipFill rotWithShape="1">
            <a:blip r:embed="rId5"/>
            <a:srcRect/>
            <a:tile tx="0" ty="0" sx="100000" sy="100000" flip="none" algn="tl"/>
          </a:blip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Children are encouraged to use the language of money in shopping activities during role play in the classroom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Revise shopping with pennies and then introduce 2p then 5p coins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Carry out shopping activities to 10p and beyond with those children who have a good solid grasp of money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ip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and Space"/>
          <p:cNvSpPr txBox="1">
            <a:spLocks noGrp="1"/>
          </p:cNvSpPr>
          <p:nvPr>
            <p:ph type="ctrTitle"/>
          </p:nvPr>
        </p:nvSpPr>
        <p:spPr>
          <a:xfrm>
            <a:off x="1100397" y="800100"/>
            <a:ext cx="10464801" cy="1202031"/>
          </a:xfrm>
          <a:prstGeom prst="rect">
            <a:avLst/>
          </a:prstGeom>
        </p:spPr>
        <p:txBody>
          <a:bodyPr/>
          <a:lstStyle/>
          <a:p>
            <a:r>
              <a:rPr dirty="0"/>
              <a:t>Shape and Space</a:t>
            </a:r>
          </a:p>
        </p:txBody>
      </p:sp>
      <p:sp>
        <p:nvSpPr>
          <p:cNvPr id="222" name="Revise 2D shapes…"/>
          <p:cNvSpPr txBox="1">
            <a:spLocks noGrp="1"/>
          </p:cNvSpPr>
          <p:nvPr>
            <p:ph type="subTitle" sz="quarter" idx="1"/>
          </p:nvPr>
        </p:nvSpPr>
        <p:spPr>
          <a:xfrm>
            <a:off x="1100397" y="2135138"/>
            <a:ext cx="10464801" cy="1611362"/>
          </a:xfrm>
          <a:prstGeom prst="rect">
            <a:avLst/>
          </a:prstGeom>
        </p:spPr>
        <p:txBody>
          <a:bodyPr/>
          <a:lstStyle/>
          <a:p>
            <a:pPr>
              <a:defRPr sz="4400"/>
            </a:pPr>
            <a:r>
              <a:rPr dirty="0"/>
              <a:t>Revise 2D shapes</a:t>
            </a:r>
          </a:p>
          <a:p>
            <a:pPr>
              <a:defRPr sz="4400"/>
            </a:pPr>
            <a:r>
              <a:rPr dirty="0"/>
              <a:t>3D shapes</a:t>
            </a:r>
          </a:p>
        </p:txBody>
      </p:sp>
      <p:pic>
        <p:nvPicPr>
          <p:cNvPr id="223" name="5571AD22-C851-4AF0-81C9-3EC80FDF125D-L0-001.jpeg" descr="5571AD22-C851-4AF0-81C9-3EC80FDF125D-L0-001.jpeg"/>
          <p:cNvPicPr>
            <a:picLocks noChangeAspect="1"/>
          </p:cNvPicPr>
          <p:nvPr/>
        </p:nvPicPr>
        <p:blipFill>
          <a:blip r:embed="rId3"/>
          <a:srcRect l="867" t="5" r="418"/>
          <a:stretch>
            <a:fillRect/>
          </a:stretch>
        </p:blipFill>
        <p:spPr>
          <a:xfrm>
            <a:off x="9359900" y="6596165"/>
            <a:ext cx="3247912" cy="2612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58" h="21600" extrusionOk="0">
                <a:moveTo>
                  <a:pt x="2074" y="0"/>
                </a:moveTo>
                <a:cubicBezTo>
                  <a:pt x="1672" y="1718"/>
                  <a:pt x="825" y="3223"/>
                  <a:pt x="265" y="4912"/>
                </a:cubicBezTo>
                <a:cubicBezTo>
                  <a:pt x="81" y="5041"/>
                  <a:pt x="3" y="5163"/>
                  <a:pt x="0" y="5278"/>
                </a:cubicBezTo>
                <a:cubicBezTo>
                  <a:pt x="-14" y="5774"/>
                  <a:pt x="1377" y="6132"/>
                  <a:pt x="1623" y="6285"/>
                </a:cubicBezTo>
                <a:cubicBezTo>
                  <a:pt x="3631" y="6440"/>
                  <a:pt x="6556" y="6708"/>
                  <a:pt x="7595" y="4000"/>
                </a:cubicBezTo>
                <a:cubicBezTo>
                  <a:pt x="6831" y="2899"/>
                  <a:pt x="5919" y="1899"/>
                  <a:pt x="5241" y="800"/>
                </a:cubicBezTo>
                <a:cubicBezTo>
                  <a:pt x="5133" y="313"/>
                  <a:pt x="4880" y="97"/>
                  <a:pt x="4562" y="0"/>
                </a:cubicBezTo>
                <a:lnTo>
                  <a:pt x="3307" y="0"/>
                </a:lnTo>
                <a:cubicBezTo>
                  <a:pt x="2863" y="60"/>
                  <a:pt x="2421" y="116"/>
                  <a:pt x="2074" y="0"/>
                </a:cubicBezTo>
                <a:close/>
                <a:moveTo>
                  <a:pt x="14108" y="0"/>
                </a:moveTo>
                <a:cubicBezTo>
                  <a:pt x="14078" y="76"/>
                  <a:pt x="13656" y="533"/>
                  <a:pt x="13475" y="685"/>
                </a:cubicBezTo>
                <a:cubicBezTo>
                  <a:pt x="13499" y="2514"/>
                  <a:pt x="13605" y="4341"/>
                  <a:pt x="13657" y="6170"/>
                </a:cubicBezTo>
                <a:cubicBezTo>
                  <a:pt x="14972" y="5854"/>
                  <a:pt x="16385" y="6166"/>
                  <a:pt x="17729" y="6055"/>
                </a:cubicBezTo>
                <a:cubicBezTo>
                  <a:pt x="18638" y="5378"/>
                  <a:pt x="19727" y="4944"/>
                  <a:pt x="20533" y="4112"/>
                </a:cubicBezTo>
                <a:cubicBezTo>
                  <a:pt x="21586" y="4013"/>
                  <a:pt x="20857" y="2469"/>
                  <a:pt x="21076" y="1712"/>
                </a:cubicBezTo>
                <a:lnTo>
                  <a:pt x="20804" y="0"/>
                </a:lnTo>
                <a:lnTo>
                  <a:pt x="14108" y="0"/>
                </a:lnTo>
                <a:close/>
                <a:moveTo>
                  <a:pt x="9675" y="2285"/>
                </a:moveTo>
                <a:cubicBezTo>
                  <a:pt x="8753" y="3382"/>
                  <a:pt x="8301" y="4818"/>
                  <a:pt x="7323" y="5828"/>
                </a:cubicBezTo>
                <a:cubicBezTo>
                  <a:pt x="6846" y="7011"/>
                  <a:pt x="5721" y="7812"/>
                  <a:pt x="5423" y="9142"/>
                </a:cubicBezTo>
                <a:cubicBezTo>
                  <a:pt x="6843" y="9352"/>
                  <a:pt x="8286" y="9764"/>
                  <a:pt x="9675" y="10285"/>
                </a:cubicBezTo>
                <a:cubicBezTo>
                  <a:pt x="11122" y="9753"/>
                  <a:pt x="12447" y="9014"/>
                  <a:pt x="13748" y="8112"/>
                </a:cubicBezTo>
                <a:cubicBezTo>
                  <a:pt x="13068" y="6974"/>
                  <a:pt x="12186" y="5936"/>
                  <a:pt x="11666" y="4685"/>
                </a:cubicBezTo>
                <a:cubicBezTo>
                  <a:pt x="10907" y="3973"/>
                  <a:pt x="10536" y="2678"/>
                  <a:pt x="9675" y="2285"/>
                </a:cubicBezTo>
                <a:close/>
                <a:moveTo>
                  <a:pt x="17729" y="6855"/>
                </a:moveTo>
                <a:cubicBezTo>
                  <a:pt x="15934" y="7932"/>
                  <a:pt x="14247" y="9441"/>
                  <a:pt x="12390" y="10285"/>
                </a:cubicBezTo>
                <a:cubicBezTo>
                  <a:pt x="12601" y="11620"/>
                  <a:pt x="12349" y="12949"/>
                  <a:pt x="12299" y="14285"/>
                </a:cubicBezTo>
                <a:lnTo>
                  <a:pt x="15737" y="14285"/>
                </a:lnTo>
                <a:cubicBezTo>
                  <a:pt x="16365" y="13465"/>
                  <a:pt x="17265" y="13635"/>
                  <a:pt x="17909" y="12912"/>
                </a:cubicBezTo>
                <a:cubicBezTo>
                  <a:pt x="19082" y="12587"/>
                  <a:pt x="20049" y="11534"/>
                  <a:pt x="21258" y="11200"/>
                </a:cubicBezTo>
                <a:cubicBezTo>
                  <a:pt x="20891" y="10032"/>
                  <a:pt x="21383" y="8571"/>
                  <a:pt x="20895" y="7428"/>
                </a:cubicBezTo>
                <a:cubicBezTo>
                  <a:pt x="19826" y="7298"/>
                  <a:pt x="18827" y="6847"/>
                  <a:pt x="17729" y="6855"/>
                </a:cubicBezTo>
                <a:close/>
                <a:moveTo>
                  <a:pt x="1714" y="11085"/>
                </a:moveTo>
                <a:cubicBezTo>
                  <a:pt x="1163" y="11396"/>
                  <a:pt x="403" y="11320"/>
                  <a:pt x="174" y="12228"/>
                </a:cubicBezTo>
                <a:cubicBezTo>
                  <a:pt x="346" y="14814"/>
                  <a:pt x="260" y="17441"/>
                  <a:pt x="627" y="20000"/>
                </a:cubicBezTo>
                <a:cubicBezTo>
                  <a:pt x="2151" y="20732"/>
                  <a:pt x="4199" y="20748"/>
                  <a:pt x="5603" y="19885"/>
                </a:cubicBezTo>
                <a:cubicBezTo>
                  <a:pt x="5664" y="17246"/>
                  <a:pt x="5550" y="14624"/>
                  <a:pt x="5332" y="12000"/>
                </a:cubicBezTo>
                <a:cubicBezTo>
                  <a:pt x="4332" y="10858"/>
                  <a:pt x="2935" y="11227"/>
                  <a:pt x="1714" y="11085"/>
                </a:cubicBezTo>
                <a:close/>
                <a:moveTo>
                  <a:pt x="7866" y="13712"/>
                </a:moveTo>
                <a:cubicBezTo>
                  <a:pt x="6792" y="13640"/>
                  <a:pt x="5977" y="14461"/>
                  <a:pt x="6328" y="15885"/>
                </a:cubicBezTo>
                <a:cubicBezTo>
                  <a:pt x="7190" y="17418"/>
                  <a:pt x="7671" y="19344"/>
                  <a:pt x="8590" y="20800"/>
                </a:cubicBezTo>
                <a:cubicBezTo>
                  <a:pt x="8589" y="21309"/>
                  <a:pt x="8752" y="21518"/>
                  <a:pt x="8984" y="21600"/>
                </a:cubicBezTo>
                <a:lnTo>
                  <a:pt x="9728" y="21600"/>
                </a:lnTo>
                <a:cubicBezTo>
                  <a:pt x="10042" y="21549"/>
                  <a:pt x="10357" y="21497"/>
                  <a:pt x="10581" y="21600"/>
                </a:cubicBezTo>
                <a:cubicBezTo>
                  <a:pt x="10787" y="20611"/>
                  <a:pt x="11139" y="19756"/>
                  <a:pt x="11486" y="18855"/>
                </a:cubicBezTo>
                <a:cubicBezTo>
                  <a:pt x="11551" y="17450"/>
                  <a:pt x="12176" y="16308"/>
                  <a:pt x="12390" y="14970"/>
                </a:cubicBezTo>
                <a:cubicBezTo>
                  <a:pt x="11354" y="13153"/>
                  <a:pt x="9366" y="13981"/>
                  <a:pt x="7866" y="13712"/>
                </a:cubicBezTo>
                <a:close/>
                <a:moveTo>
                  <a:pt x="16159" y="16785"/>
                </a:moveTo>
                <a:cubicBezTo>
                  <a:pt x="16022" y="16778"/>
                  <a:pt x="15881" y="16783"/>
                  <a:pt x="15737" y="16800"/>
                </a:cubicBezTo>
                <a:cubicBezTo>
                  <a:pt x="13886" y="17209"/>
                  <a:pt x="12558" y="19267"/>
                  <a:pt x="12299" y="21600"/>
                </a:cubicBezTo>
                <a:lnTo>
                  <a:pt x="20442" y="21600"/>
                </a:lnTo>
                <a:cubicBezTo>
                  <a:pt x="20123" y="20211"/>
                  <a:pt x="19645" y="19007"/>
                  <a:pt x="18815" y="17942"/>
                </a:cubicBezTo>
                <a:cubicBezTo>
                  <a:pt x="17949" y="17449"/>
                  <a:pt x="17121" y="16837"/>
                  <a:pt x="16159" y="16785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24" name="3E7A3229-E2AF-4018-A3A1-C0BE35190E4C-L0-001.jpeg" descr="3E7A3229-E2AF-4018-A3A1-C0BE35190E4C-L0-001.jpeg"/>
          <p:cNvPicPr>
            <a:picLocks noChangeAspect="1"/>
          </p:cNvPicPr>
          <p:nvPr/>
        </p:nvPicPr>
        <p:blipFill>
          <a:blip r:embed="rId4"/>
          <a:srcRect l="735" r="404" b="859"/>
          <a:stretch>
            <a:fillRect/>
          </a:stretch>
        </p:blipFill>
        <p:spPr>
          <a:xfrm>
            <a:off x="759277" y="6501486"/>
            <a:ext cx="2727541" cy="26126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55" h="21297" extrusionOk="0">
                <a:moveTo>
                  <a:pt x="2431" y="0"/>
                </a:moveTo>
                <a:cubicBezTo>
                  <a:pt x="829" y="331"/>
                  <a:pt x="-243" y="2288"/>
                  <a:pt x="466" y="3983"/>
                </a:cubicBezTo>
                <a:cubicBezTo>
                  <a:pt x="1298" y="5847"/>
                  <a:pt x="4168" y="5943"/>
                  <a:pt x="5107" y="4168"/>
                </a:cubicBezTo>
                <a:cubicBezTo>
                  <a:pt x="6095" y="2244"/>
                  <a:pt x="4807" y="137"/>
                  <a:pt x="2872" y="0"/>
                </a:cubicBezTo>
                <a:lnTo>
                  <a:pt x="2431" y="0"/>
                </a:lnTo>
                <a:close/>
                <a:moveTo>
                  <a:pt x="17693" y="185"/>
                </a:moveTo>
                <a:cubicBezTo>
                  <a:pt x="17551" y="545"/>
                  <a:pt x="17322" y="857"/>
                  <a:pt x="17157" y="1204"/>
                </a:cubicBezTo>
                <a:cubicBezTo>
                  <a:pt x="16619" y="1757"/>
                  <a:pt x="16908" y="2171"/>
                  <a:pt x="16176" y="2408"/>
                </a:cubicBezTo>
                <a:cubicBezTo>
                  <a:pt x="16241" y="3551"/>
                  <a:pt x="15185" y="4301"/>
                  <a:pt x="14927" y="5369"/>
                </a:cubicBezTo>
                <a:lnTo>
                  <a:pt x="20549" y="5369"/>
                </a:lnTo>
                <a:cubicBezTo>
                  <a:pt x="20039" y="4153"/>
                  <a:pt x="19143" y="2951"/>
                  <a:pt x="18854" y="1851"/>
                </a:cubicBezTo>
                <a:cubicBezTo>
                  <a:pt x="18078" y="1752"/>
                  <a:pt x="18317" y="514"/>
                  <a:pt x="17693" y="185"/>
                </a:cubicBezTo>
                <a:close/>
                <a:moveTo>
                  <a:pt x="7875" y="279"/>
                </a:moveTo>
                <a:lnTo>
                  <a:pt x="7875" y="5369"/>
                </a:lnTo>
                <a:lnTo>
                  <a:pt x="12874" y="5369"/>
                </a:lnTo>
                <a:lnTo>
                  <a:pt x="12874" y="279"/>
                </a:lnTo>
                <a:lnTo>
                  <a:pt x="7875" y="279"/>
                </a:lnTo>
                <a:close/>
                <a:moveTo>
                  <a:pt x="824" y="7222"/>
                </a:moveTo>
                <a:lnTo>
                  <a:pt x="824" y="13705"/>
                </a:lnTo>
                <a:lnTo>
                  <a:pt x="4571" y="13705"/>
                </a:lnTo>
                <a:lnTo>
                  <a:pt x="4571" y="7222"/>
                </a:lnTo>
                <a:lnTo>
                  <a:pt x="824" y="7222"/>
                </a:lnTo>
                <a:close/>
                <a:moveTo>
                  <a:pt x="10018" y="7871"/>
                </a:moveTo>
                <a:cubicBezTo>
                  <a:pt x="9201" y="8543"/>
                  <a:pt x="8273" y="9227"/>
                  <a:pt x="7340" y="9907"/>
                </a:cubicBezTo>
                <a:cubicBezTo>
                  <a:pt x="7274" y="11086"/>
                  <a:pt x="7992" y="12326"/>
                  <a:pt x="8231" y="13519"/>
                </a:cubicBezTo>
                <a:lnTo>
                  <a:pt x="11981" y="13611"/>
                </a:lnTo>
                <a:cubicBezTo>
                  <a:pt x="12083" y="12370"/>
                  <a:pt x="12750" y="11209"/>
                  <a:pt x="13052" y="10001"/>
                </a:cubicBezTo>
                <a:cubicBezTo>
                  <a:pt x="11960" y="9430"/>
                  <a:pt x="11106" y="8442"/>
                  <a:pt x="10018" y="7871"/>
                </a:cubicBezTo>
                <a:close/>
                <a:moveTo>
                  <a:pt x="17605" y="9261"/>
                </a:moveTo>
                <a:cubicBezTo>
                  <a:pt x="17693" y="9784"/>
                  <a:pt x="16412" y="9332"/>
                  <a:pt x="16444" y="9816"/>
                </a:cubicBezTo>
                <a:cubicBezTo>
                  <a:pt x="16162" y="10641"/>
                  <a:pt x="14711" y="10695"/>
                  <a:pt x="14213" y="11390"/>
                </a:cubicBezTo>
                <a:cubicBezTo>
                  <a:pt x="15478" y="12006"/>
                  <a:pt x="16629" y="13036"/>
                  <a:pt x="17961" y="13426"/>
                </a:cubicBezTo>
                <a:cubicBezTo>
                  <a:pt x="18938" y="12808"/>
                  <a:pt x="19894" y="12151"/>
                  <a:pt x="20907" y="11575"/>
                </a:cubicBezTo>
                <a:cubicBezTo>
                  <a:pt x="21234" y="11538"/>
                  <a:pt x="21357" y="11474"/>
                  <a:pt x="21355" y="11398"/>
                </a:cubicBezTo>
                <a:cubicBezTo>
                  <a:pt x="21349" y="11170"/>
                  <a:pt x="20227" y="10818"/>
                  <a:pt x="20194" y="10647"/>
                </a:cubicBezTo>
                <a:cubicBezTo>
                  <a:pt x="19115" y="10259"/>
                  <a:pt x="18770" y="9355"/>
                  <a:pt x="17605" y="9261"/>
                </a:cubicBezTo>
                <a:close/>
                <a:moveTo>
                  <a:pt x="17605" y="15740"/>
                </a:moveTo>
                <a:cubicBezTo>
                  <a:pt x="17302" y="16346"/>
                  <a:pt x="17587" y="17628"/>
                  <a:pt x="16444" y="17223"/>
                </a:cubicBezTo>
                <a:cubicBezTo>
                  <a:pt x="16339" y="18120"/>
                  <a:pt x="15323" y="17575"/>
                  <a:pt x="14837" y="17870"/>
                </a:cubicBezTo>
                <a:cubicBezTo>
                  <a:pt x="15198" y="18057"/>
                  <a:pt x="15517" y="18274"/>
                  <a:pt x="15818" y="18612"/>
                </a:cubicBezTo>
                <a:cubicBezTo>
                  <a:pt x="17147" y="18983"/>
                  <a:pt x="16127" y="20372"/>
                  <a:pt x="15908" y="21297"/>
                </a:cubicBezTo>
                <a:cubicBezTo>
                  <a:pt x="16323" y="21089"/>
                  <a:pt x="16555" y="20727"/>
                  <a:pt x="16979" y="20557"/>
                </a:cubicBezTo>
                <a:cubicBezTo>
                  <a:pt x="17615" y="19473"/>
                  <a:pt x="18493" y="20623"/>
                  <a:pt x="19122" y="21112"/>
                </a:cubicBezTo>
                <a:cubicBezTo>
                  <a:pt x="19912" y="21600"/>
                  <a:pt x="18596" y="19483"/>
                  <a:pt x="18764" y="19259"/>
                </a:cubicBezTo>
                <a:cubicBezTo>
                  <a:pt x="19195" y="18846"/>
                  <a:pt x="19657" y="18385"/>
                  <a:pt x="20194" y="18149"/>
                </a:cubicBezTo>
                <a:cubicBezTo>
                  <a:pt x="21279" y="17465"/>
                  <a:pt x="19582" y="18048"/>
                  <a:pt x="19390" y="17685"/>
                </a:cubicBezTo>
                <a:cubicBezTo>
                  <a:pt x="19483" y="16785"/>
                  <a:pt x="18468" y="17441"/>
                  <a:pt x="18141" y="17129"/>
                </a:cubicBezTo>
                <a:cubicBezTo>
                  <a:pt x="17572" y="16862"/>
                  <a:pt x="18183" y="15885"/>
                  <a:pt x="17605" y="15740"/>
                </a:cubicBezTo>
                <a:close/>
                <a:moveTo>
                  <a:pt x="2268" y="15783"/>
                </a:moveTo>
                <a:cubicBezTo>
                  <a:pt x="2145" y="15771"/>
                  <a:pt x="2066" y="15802"/>
                  <a:pt x="2073" y="15925"/>
                </a:cubicBezTo>
                <a:cubicBezTo>
                  <a:pt x="831" y="15742"/>
                  <a:pt x="837" y="17374"/>
                  <a:pt x="198" y="18055"/>
                </a:cubicBezTo>
                <a:cubicBezTo>
                  <a:pt x="50" y="18250"/>
                  <a:pt x="-6" y="18442"/>
                  <a:pt x="1" y="18630"/>
                </a:cubicBezTo>
                <a:cubicBezTo>
                  <a:pt x="33" y="19447"/>
                  <a:pt x="1252" y="20224"/>
                  <a:pt x="1270" y="21112"/>
                </a:cubicBezTo>
                <a:lnTo>
                  <a:pt x="4303" y="21112"/>
                </a:lnTo>
                <a:cubicBezTo>
                  <a:pt x="4583" y="20468"/>
                  <a:pt x="4963" y="19878"/>
                  <a:pt x="5287" y="19259"/>
                </a:cubicBezTo>
                <a:cubicBezTo>
                  <a:pt x="6156" y="18546"/>
                  <a:pt x="4924" y="17771"/>
                  <a:pt x="4751" y="17038"/>
                </a:cubicBezTo>
                <a:cubicBezTo>
                  <a:pt x="4585" y="15916"/>
                  <a:pt x="3998" y="16225"/>
                  <a:pt x="3322" y="15834"/>
                </a:cubicBezTo>
                <a:cubicBezTo>
                  <a:pt x="3392" y="16254"/>
                  <a:pt x="2637" y="15819"/>
                  <a:pt x="2268" y="15783"/>
                </a:cubicBezTo>
                <a:close/>
                <a:moveTo>
                  <a:pt x="9482" y="17038"/>
                </a:moveTo>
                <a:cubicBezTo>
                  <a:pt x="9581" y="17566"/>
                  <a:pt x="8225" y="16698"/>
                  <a:pt x="8321" y="17223"/>
                </a:cubicBezTo>
                <a:cubicBezTo>
                  <a:pt x="7676" y="18472"/>
                  <a:pt x="7542" y="20003"/>
                  <a:pt x="6894" y="21203"/>
                </a:cubicBezTo>
                <a:lnTo>
                  <a:pt x="13142" y="21297"/>
                </a:lnTo>
                <a:cubicBezTo>
                  <a:pt x="12648" y="19956"/>
                  <a:pt x="12205" y="18596"/>
                  <a:pt x="11803" y="17223"/>
                </a:cubicBezTo>
                <a:cubicBezTo>
                  <a:pt x="11121" y="16819"/>
                  <a:pt x="10041" y="17481"/>
                  <a:pt x="9482" y="17038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1829F5C-30C5-E748-9983-4B2382479DCF}"/>
              </a:ext>
            </a:extLst>
          </p:cNvPr>
          <p:cNvSpPr/>
          <p:nvPr/>
        </p:nvSpPr>
        <p:spPr>
          <a:xfrm>
            <a:off x="3550573" y="3794561"/>
            <a:ext cx="5809327" cy="3980577"/>
          </a:xfrm>
          <a:prstGeom prst="rect">
            <a:avLst/>
          </a:prstGeom>
          <a:blipFill rotWithShape="1">
            <a:blip r:embed="rId5"/>
            <a:srcRect/>
            <a:tile tx="0" ty="0" sx="100000" sy="100000" flip="none" algn="tl"/>
          </a:blip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en-GB" sz="3600" dirty="0"/>
              <a:t>We revise the 2D shapes and move onto 3D shapes and their properties.  Children are encouraged to use 3D shapes in their play, in construction and in junk modelling.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World Around Us"/>
          <p:cNvSpPr>
            <a:spLocks noGrp="1"/>
          </p:cNvSpPr>
          <p:nvPr>
            <p:ph type="body" idx="14"/>
          </p:nvPr>
        </p:nvSpPr>
        <p:spPr>
          <a:xfrm>
            <a:off x="1270000" y="269877"/>
            <a:ext cx="10464800" cy="4054755"/>
          </a:xfrm>
          <a:prstGeom prst="rect">
            <a:avLst/>
          </a:prstGeom>
        </p:spPr>
        <p:txBody>
          <a:bodyPr/>
          <a:lstStyle>
            <a:lvl1pPr>
              <a:defRPr sz="11500" spc="-344"/>
            </a:lvl1pPr>
          </a:lstStyle>
          <a:p>
            <a:r>
              <a:t>World Around Us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230C24-E79D-3945-9B7B-062ACF32E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4324632"/>
            <a:ext cx="5969000" cy="4476750"/>
          </a:xfrm>
          <a:prstGeom prst="rect">
            <a:avLst/>
          </a:prstGeom>
          <a:effectLst>
            <a:softEdge rad="3302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Hey, Hey Look at Me!…"/>
          <p:cNvSpPr txBox="1">
            <a:spLocks noGrp="1"/>
          </p:cNvSpPr>
          <p:nvPr>
            <p:ph type="title"/>
          </p:nvPr>
        </p:nvSpPr>
        <p:spPr>
          <a:xfrm>
            <a:off x="1888015" y="1515175"/>
            <a:ext cx="10464801" cy="6723250"/>
          </a:xfrm>
          <a:prstGeom prst="rect">
            <a:avLst/>
          </a:prstGeom>
        </p:spPr>
        <p:txBody>
          <a:bodyPr/>
          <a:lstStyle/>
          <a:p>
            <a:pPr algn="r">
              <a:defRPr sz="5000" spc="-100"/>
            </a:pPr>
            <a:r>
              <a:rPr dirty="0"/>
              <a:t>Hey, Hey Look at Me!</a:t>
            </a:r>
          </a:p>
          <a:p>
            <a:pPr algn="r">
              <a:defRPr sz="5000" spc="-100"/>
            </a:pPr>
            <a:r>
              <a:rPr dirty="0"/>
              <a:t>Twinkle Twinkle </a:t>
            </a:r>
          </a:p>
          <a:p>
            <a:pPr algn="r">
              <a:defRPr sz="5000" spc="-100"/>
            </a:pPr>
            <a:r>
              <a:rPr dirty="0"/>
              <a:t>Once Upon a Time</a:t>
            </a:r>
          </a:p>
          <a:p>
            <a:pPr algn="r">
              <a:defRPr sz="5000" spc="-100"/>
            </a:pPr>
            <a:r>
              <a:rPr dirty="0"/>
              <a:t>Let's Get Growing</a:t>
            </a:r>
          </a:p>
          <a:p>
            <a:pPr algn="r">
              <a:defRPr sz="5000" spc="-100"/>
            </a:pPr>
            <a:r>
              <a:rPr dirty="0" err="1"/>
              <a:t>Splish</a:t>
            </a:r>
            <a:r>
              <a:rPr dirty="0"/>
              <a:t>! Splash! </a:t>
            </a:r>
            <a:r>
              <a:rPr dirty="0" err="1"/>
              <a:t>Splosh</a:t>
            </a:r>
            <a:r>
              <a:rPr dirty="0"/>
              <a:t>!</a:t>
            </a:r>
          </a:p>
        </p:txBody>
      </p:sp>
      <p:pic>
        <p:nvPicPr>
          <p:cNvPr id="232" name="A94C8A99-7E9A-41DF-81B6-C8392A428947-L0-001.png" descr="A94C8A99-7E9A-41DF-81B6-C8392A428947-L0-0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4100" y="433188"/>
            <a:ext cx="2639074" cy="2788809"/>
          </a:xfrm>
          <a:prstGeom prst="rect">
            <a:avLst/>
          </a:prstGeom>
          <a:ln w="12700">
            <a:miter lim="400000"/>
          </a:ln>
        </p:spPr>
      </p:pic>
      <p:pic>
        <p:nvPicPr>
          <p:cNvPr id="233" name="64FC19CC-5D2A-40D2-BD7E-8095EF01A1CB-L0-001.png" descr="64FC19CC-5D2A-40D2-BD7E-8095EF01A1CB-L0-00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319" y="730664"/>
            <a:ext cx="4148422" cy="4589881"/>
          </a:xfrm>
          <a:prstGeom prst="rect">
            <a:avLst/>
          </a:prstGeom>
          <a:ln w="12700">
            <a:miter lim="400000"/>
          </a:ln>
        </p:spPr>
      </p:pic>
      <p:pic>
        <p:nvPicPr>
          <p:cNvPr id="234" name="530A7454-769B-45DD-B9CE-2DC280CCA7C2-L0-001.jpeg" descr="530A7454-769B-45DD-B9CE-2DC280CCA7C2-L0-001.jpeg"/>
          <p:cNvPicPr>
            <a:picLocks noChangeAspect="1"/>
          </p:cNvPicPr>
          <p:nvPr/>
        </p:nvPicPr>
        <p:blipFill>
          <a:blip r:embed="rId5"/>
          <a:srcRect l="836" t="395" r="835" b="3"/>
          <a:stretch>
            <a:fillRect/>
          </a:stretch>
        </p:blipFill>
        <p:spPr>
          <a:xfrm>
            <a:off x="441941" y="6546437"/>
            <a:ext cx="1853804" cy="26447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745" y="0"/>
                </a:moveTo>
                <a:cubicBezTo>
                  <a:pt x="8344" y="279"/>
                  <a:pt x="7442" y="553"/>
                  <a:pt x="7908" y="1271"/>
                </a:cubicBezTo>
                <a:cubicBezTo>
                  <a:pt x="10593" y="2708"/>
                  <a:pt x="7027" y="2085"/>
                  <a:pt x="6562" y="2489"/>
                </a:cubicBezTo>
                <a:cubicBezTo>
                  <a:pt x="4724" y="3792"/>
                  <a:pt x="7233" y="4711"/>
                  <a:pt x="8874" y="4385"/>
                </a:cubicBezTo>
                <a:cubicBezTo>
                  <a:pt x="7810" y="4748"/>
                  <a:pt x="8578" y="5622"/>
                  <a:pt x="8102" y="6149"/>
                </a:cubicBezTo>
                <a:cubicBezTo>
                  <a:pt x="8811" y="7600"/>
                  <a:pt x="12102" y="5129"/>
                  <a:pt x="10608" y="7640"/>
                </a:cubicBezTo>
                <a:cubicBezTo>
                  <a:pt x="9693" y="6754"/>
                  <a:pt x="7975" y="7396"/>
                  <a:pt x="6751" y="7098"/>
                </a:cubicBezTo>
                <a:cubicBezTo>
                  <a:pt x="6551" y="7819"/>
                  <a:pt x="7542" y="8475"/>
                  <a:pt x="8102" y="8995"/>
                </a:cubicBezTo>
                <a:cubicBezTo>
                  <a:pt x="10313" y="9403"/>
                  <a:pt x="6894" y="10029"/>
                  <a:pt x="6173" y="10080"/>
                </a:cubicBezTo>
                <a:cubicBezTo>
                  <a:pt x="4615" y="11680"/>
                  <a:pt x="1297" y="10429"/>
                  <a:pt x="9" y="12113"/>
                </a:cubicBezTo>
                <a:lnTo>
                  <a:pt x="0" y="12563"/>
                </a:lnTo>
                <a:lnTo>
                  <a:pt x="9" y="13199"/>
                </a:lnTo>
                <a:cubicBezTo>
                  <a:pt x="155" y="13994"/>
                  <a:pt x="1475" y="14457"/>
                  <a:pt x="2516" y="14417"/>
                </a:cubicBezTo>
                <a:cubicBezTo>
                  <a:pt x="3565" y="16771"/>
                  <a:pt x="4164" y="19209"/>
                  <a:pt x="5017" y="21600"/>
                </a:cubicBezTo>
                <a:lnTo>
                  <a:pt x="16772" y="21600"/>
                </a:lnTo>
                <a:cubicBezTo>
                  <a:pt x="17349" y="19190"/>
                  <a:pt x="18203" y="16807"/>
                  <a:pt x="19084" y="14417"/>
                </a:cubicBezTo>
                <a:cubicBezTo>
                  <a:pt x="20082" y="14238"/>
                  <a:pt x="21264" y="14263"/>
                  <a:pt x="21591" y="13331"/>
                </a:cubicBezTo>
                <a:lnTo>
                  <a:pt x="21600" y="12771"/>
                </a:lnTo>
                <a:lnTo>
                  <a:pt x="21591" y="12385"/>
                </a:lnTo>
                <a:cubicBezTo>
                  <a:pt x="21433" y="10263"/>
                  <a:pt x="17613" y="12121"/>
                  <a:pt x="16772" y="10486"/>
                </a:cubicBezTo>
                <a:cubicBezTo>
                  <a:pt x="16445" y="10022"/>
                  <a:pt x="12017" y="9723"/>
                  <a:pt x="14076" y="8995"/>
                </a:cubicBezTo>
                <a:cubicBezTo>
                  <a:pt x="15301" y="8879"/>
                  <a:pt x="17413" y="5707"/>
                  <a:pt x="14266" y="6421"/>
                </a:cubicBezTo>
                <a:cubicBezTo>
                  <a:pt x="15931" y="5336"/>
                  <a:pt x="11745" y="3724"/>
                  <a:pt x="15616" y="4253"/>
                </a:cubicBezTo>
                <a:cubicBezTo>
                  <a:pt x="18238" y="3271"/>
                  <a:pt x="15400" y="1934"/>
                  <a:pt x="13692" y="2217"/>
                </a:cubicBezTo>
                <a:cubicBezTo>
                  <a:pt x="14883" y="1941"/>
                  <a:pt x="13870" y="933"/>
                  <a:pt x="14460" y="457"/>
                </a:cubicBezTo>
                <a:lnTo>
                  <a:pt x="13882" y="49"/>
                </a:lnTo>
                <a:lnTo>
                  <a:pt x="8745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2D99895-967D-8442-9465-490BB77E6658}"/>
              </a:ext>
            </a:extLst>
          </p:cNvPr>
          <p:cNvSpPr/>
          <p:nvPr/>
        </p:nvSpPr>
        <p:spPr>
          <a:xfrm>
            <a:off x="2527299" y="6872630"/>
            <a:ext cx="9940695" cy="2318583"/>
          </a:xfrm>
          <a:prstGeom prst="rect">
            <a:avLst/>
          </a:prstGeom>
          <a:blipFill rotWithShape="1">
            <a:blip r:embed="rId6"/>
            <a:srcRect/>
            <a:tile tx="0" ty="0" sx="100000" sy="100000" flip="none" algn="tl"/>
          </a:blip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/>
              <a:t>Thematic based approach to WAU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/>
              <a:t>Children are encouraged to investigate, explore, predict, make observations and ask questions linked to these topics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/>
              <a:t>We bring children to the Half Moon lake to observe seasonal changes and we will visit </a:t>
            </a:r>
            <a:r>
              <a:rPr lang="en-GB" sz="2400" dirty="0" err="1"/>
              <a:t>Crawfordsburn</a:t>
            </a:r>
            <a:r>
              <a:rPr lang="en-GB" sz="2400" dirty="0"/>
              <a:t> beach as part of our </a:t>
            </a:r>
            <a:r>
              <a:rPr lang="en-GB" sz="2400" dirty="0" err="1"/>
              <a:t>Splish</a:t>
            </a:r>
            <a:r>
              <a:rPr lang="en-GB" sz="2400" dirty="0"/>
              <a:t> Splash Splosh theme in term 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row in Love…"/>
          <p:cNvSpPr>
            <a:spLocks noGrp="1"/>
          </p:cNvSpPr>
          <p:nvPr>
            <p:ph type="body" idx="14"/>
          </p:nvPr>
        </p:nvSpPr>
        <p:spPr>
          <a:xfrm>
            <a:off x="1270000" y="811674"/>
            <a:ext cx="10464800" cy="1797543"/>
          </a:xfrm>
          <a:prstGeom prst="rect">
            <a:avLst/>
          </a:prstGeom>
        </p:spPr>
        <p:txBody>
          <a:bodyPr/>
          <a:lstStyle/>
          <a:p>
            <a:pPr>
              <a:defRPr sz="6500" spc="-195"/>
            </a:pPr>
            <a:r>
              <a:rPr sz="4800" dirty="0"/>
              <a:t>Grow in Love</a:t>
            </a:r>
            <a:r>
              <a:rPr lang="en-GB" sz="4800" dirty="0"/>
              <a:t>, </a:t>
            </a:r>
            <a:r>
              <a:rPr sz="4800" dirty="0"/>
              <a:t>P</a:t>
            </a:r>
            <a:r>
              <a:rPr lang="en-GB" sz="4800" dirty="0"/>
              <a:t>.</a:t>
            </a:r>
            <a:r>
              <a:rPr sz="4800" dirty="0"/>
              <a:t>E</a:t>
            </a:r>
            <a:r>
              <a:rPr lang="en-GB" sz="4800" dirty="0"/>
              <a:t>, </a:t>
            </a:r>
            <a:r>
              <a:rPr sz="4800" dirty="0"/>
              <a:t>The Arts</a:t>
            </a:r>
            <a:r>
              <a:rPr lang="en-GB" sz="4800" dirty="0"/>
              <a:t>, </a:t>
            </a:r>
            <a:r>
              <a:rPr sz="4800" dirty="0"/>
              <a:t>UICT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812C518-26B5-9A4B-B942-F2CEFED4B7BD}"/>
              </a:ext>
            </a:extLst>
          </p:cNvPr>
          <p:cNvSpPr/>
          <p:nvPr/>
        </p:nvSpPr>
        <p:spPr>
          <a:xfrm>
            <a:off x="827797" y="2988436"/>
            <a:ext cx="11349206" cy="6011902"/>
          </a:xfrm>
          <a:prstGeom prst="rect">
            <a:avLst/>
          </a:prstGeom>
          <a:solidFill>
            <a:srgbClr val="B0421F"/>
          </a:solidFill>
          <a:ln w="12700" cap="flat">
            <a:solidFill>
              <a:schemeClr val="accent1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/>
              <a:t>We use the religion scheme ‘Grow in Love’.  Each week there is an activity to be completed at home, and we will share this via seesaw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/>
              <a:t>P.E – we are currently following Core NI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/>
              <a:t>The Arts - drama developed through role play area in the classroom, linked to literacy big books and stories</a:t>
            </a:r>
          </a:p>
          <a:p>
            <a:pPr algn="l"/>
            <a:endParaRPr lang="en-GB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/>
              <a:t>Music - linked to topic work, maths, seasons and holidays. We use the music scheme ‘Charanga’.</a:t>
            </a:r>
          </a:p>
          <a:p>
            <a:pPr algn="l"/>
            <a:endParaRPr lang="en-GB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/>
              <a:t>Art - children are exposed to different media such as clay, fabrics, junk materials.  Art activities usually link in with holidays, seasons and big book stories.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/>
              <a:t>ICT activities are integrated into all subjects through the use of iPads. Children will have access to our ICT suite to further develop their computer skills.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dissolv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B0C416-FFC8-AE4A-AB3B-3DEC09B4C00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70000" y="3952420"/>
            <a:ext cx="10464800" cy="1315360"/>
          </a:xfrm>
        </p:spPr>
        <p:txBody>
          <a:bodyPr/>
          <a:lstStyle/>
          <a:p>
            <a:r>
              <a:rPr lang="en-US" sz="7200" dirty="0"/>
              <a:t>Thank You! </a:t>
            </a:r>
          </a:p>
        </p:txBody>
      </p:sp>
    </p:spTree>
    <p:extLst>
      <p:ext uri="{BB962C8B-B14F-4D97-AF65-F5344CB8AC3E}">
        <p14:creationId xmlns:p14="http://schemas.microsoft.com/office/powerpoint/2010/main" val="24926277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New_Template6">
  <a:themeElements>
    <a:clrScheme name="New_Template6">
      <a:dk1>
        <a:srgbClr val="000000"/>
      </a:dk1>
      <a:lt1>
        <a:srgbClr val="EEEEEE"/>
      </a:lt1>
      <a:dk2>
        <a:srgbClr val="3E4044"/>
      </a:dk2>
      <a:lt2>
        <a:srgbClr val="DCDDE0"/>
      </a:lt2>
      <a:accent1>
        <a:srgbClr val="0AB8BF"/>
      </a:accent1>
      <a:accent2>
        <a:srgbClr val="82B21C"/>
      </a:accent2>
      <a:accent3>
        <a:srgbClr val="E6A629"/>
      </a:accent3>
      <a:accent4>
        <a:srgbClr val="E86F1B"/>
      </a:accent4>
      <a:accent5>
        <a:srgbClr val="C4411D"/>
      </a:accent5>
      <a:accent6>
        <a:srgbClr val="795B8C"/>
      </a:accent6>
      <a:hlink>
        <a:srgbClr val="0000FF"/>
      </a:hlink>
      <a:folHlink>
        <a:srgbClr val="FF00FF"/>
      </a:folHlink>
    </a:clrScheme>
    <a:fontScheme name="New_Template6">
      <a:majorFont>
        <a:latin typeface="Superclarendon"/>
        <a:ea typeface="Superclarendon"/>
        <a:cs typeface="Superclarendon"/>
      </a:majorFont>
      <a:minorFont>
        <a:latin typeface="Superclarendon"/>
        <a:ea typeface="Superclarendon"/>
        <a:cs typeface="Superclarendon"/>
      </a:minorFont>
    </a:fontScheme>
    <a:fmtScheme name="New_Templat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EEEEEE"/>
            </a:solidFill>
            <a:effectLst>
              <a:outerShdw blurRad="25400" dist="25400" dir="2388334" rotWithShape="0">
                <a:srgbClr val="000000">
                  <a:alpha val="79310"/>
                </a:srgbClr>
              </a:outerShdw>
            </a:effectLst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EEEEEE"/>
            </a:solidFill>
            <a:effectLst/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6">
  <a:themeElements>
    <a:clrScheme name="New_Template6">
      <a:dk1>
        <a:srgbClr val="000000"/>
      </a:dk1>
      <a:lt1>
        <a:srgbClr val="FFFFFF"/>
      </a:lt1>
      <a:dk2>
        <a:srgbClr val="3E4044"/>
      </a:dk2>
      <a:lt2>
        <a:srgbClr val="DCDDE0"/>
      </a:lt2>
      <a:accent1>
        <a:srgbClr val="0AB8BF"/>
      </a:accent1>
      <a:accent2>
        <a:srgbClr val="82B21C"/>
      </a:accent2>
      <a:accent3>
        <a:srgbClr val="E6A629"/>
      </a:accent3>
      <a:accent4>
        <a:srgbClr val="E86F1B"/>
      </a:accent4>
      <a:accent5>
        <a:srgbClr val="C4411D"/>
      </a:accent5>
      <a:accent6>
        <a:srgbClr val="795B8C"/>
      </a:accent6>
      <a:hlink>
        <a:srgbClr val="0000FF"/>
      </a:hlink>
      <a:folHlink>
        <a:srgbClr val="FF00FF"/>
      </a:folHlink>
    </a:clrScheme>
    <a:fontScheme name="New_Template6">
      <a:majorFont>
        <a:latin typeface="Superclarendon"/>
        <a:ea typeface="Superclarendon"/>
        <a:cs typeface="Superclarendon"/>
      </a:majorFont>
      <a:minorFont>
        <a:latin typeface="Superclarendon"/>
        <a:ea typeface="Superclarendon"/>
        <a:cs typeface="Superclarendon"/>
      </a:minorFont>
    </a:fontScheme>
    <a:fmtScheme name="New_Templat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EEEEEE"/>
            </a:solidFill>
            <a:effectLst>
              <a:outerShdw blurRad="25400" dist="25400" dir="2388334" rotWithShape="0">
                <a:srgbClr val="000000">
                  <a:alpha val="79310"/>
                </a:srgbClr>
              </a:outerShdw>
            </a:effectLst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EEEEEE"/>
            </a:solidFill>
            <a:effectLst/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901</Words>
  <Application>Microsoft Office PowerPoint</Application>
  <PresentationFormat>Custom</PresentationFormat>
  <Paragraphs>75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Avenir Roman</vt:lpstr>
      <vt:lpstr>Helvetica Neue Bold Condensed</vt:lpstr>
      <vt:lpstr>Superclarendon</vt:lpstr>
      <vt:lpstr>Zapf Dingbats</vt:lpstr>
      <vt:lpstr>New_Template6</vt:lpstr>
      <vt:lpstr>PowerPoint Presentation</vt:lpstr>
      <vt:lpstr>Number</vt:lpstr>
      <vt:lpstr>Time</vt:lpstr>
      <vt:lpstr>Money</vt:lpstr>
      <vt:lpstr>Shape and Space</vt:lpstr>
      <vt:lpstr>PowerPoint Presentation</vt:lpstr>
      <vt:lpstr>Hey, Hey Look at Me! Twinkle Twinkle  Once Upon a Time Let's Get Growing Splish! Splash! Splosh!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Curriculum Meeting </dc:title>
  <cp:lastModifiedBy>C ENRIGHT</cp:lastModifiedBy>
  <cp:revision>48</cp:revision>
  <dcterms:modified xsi:type="dcterms:W3CDTF">2025-10-02T12:00:39Z</dcterms:modified>
</cp:coreProperties>
</file>