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7" r:id="rId9"/>
    <p:sldId id="282" r:id="rId10"/>
    <p:sldId id="268" r:id="rId11"/>
    <p:sldId id="269" r:id="rId12"/>
    <p:sldId id="270" r:id="rId13"/>
    <p:sldId id="271" r:id="rId14"/>
    <p:sldId id="272" r:id="rId15"/>
    <p:sldId id="273" r:id="rId16"/>
    <p:sldId id="278" r:id="rId17"/>
    <p:sldId id="274" r:id="rId18"/>
    <p:sldId id="279" r:id="rId19"/>
    <p:sldId id="280" r:id="rId20"/>
    <p:sldId id="281" r:id="rId21"/>
    <p:sldId id="277" r:id="rId22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1pPr>
    <a:lvl2pPr marL="0" marR="0" indent="3429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2pPr>
    <a:lvl3pPr marL="0" marR="0" indent="6858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3pPr>
    <a:lvl4pPr marL="0" marR="0" indent="10287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4pPr>
    <a:lvl5pPr marL="0" marR="0" indent="13716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5pPr>
    <a:lvl6pPr marL="0" marR="0" indent="17145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6pPr>
    <a:lvl7pPr marL="0" marR="0" indent="20574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7pPr>
    <a:lvl8pPr marL="0" marR="0" indent="24003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8pPr>
    <a:lvl9pPr marL="0" marR="0" indent="27432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Chalkduster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Pad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B93C0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488AD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488AD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488AD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>
                  <a:alpha val="80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>
                  <a:alpha val="80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>
                  <a:alpha val="80000"/>
                </a:srgbClr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>
                  <a:alpha val="80000"/>
                </a:srgbClr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>
                  <a:alpha val="80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80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B93C0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>
                  <a:alpha val="80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31A22F">
              <a:alpha val="9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80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7EDA">
              <a:alpha val="9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80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7EDA">
              <a:alpha val="90000"/>
            </a:srgb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59467">
              <a:alpha val="25000"/>
            </a:srgbClr>
          </a:solidFill>
        </a:fill>
      </a:tcStyle>
    </a:band2H>
    <a:firstCol>
      <a:tcTxStyle b="off" i="off">
        <a:fontRef idx="minor">
          <a:srgbClr val="4A4E59"/>
        </a:fontRef>
        <a:srgbClr val="4A4E59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noFill/>
              <a:miter lim="400000"/>
            </a:ln>
          </a:insideV>
        </a:tcBdr>
        <a:fill>
          <a:solidFill>
            <a:srgbClr val="FFB346">
              <a:alpha val="90000"/>
            </a:srgbClr>
          </a:solidFill>
        </a:fill>
      </a:tcStyle>
    </a:firstCol>
    <a:lastRow>
      <a:tcTxStyle b="off" i="off">
        <a:fontRef idx="minor">
          <a:srgbClr val="4A4E59"/>
        </a:fontRef>
        <a:srgbClr val="4A4E5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C22F">
              <a:alpha val="90000"/>
            </a:srgbClr>
          </a:solidFill>
        </a:fill>
      </a:tcStyle>
    </a:lastRow>
    <a:firstRow>
      <a:tcTxStyle b="off" i="off">
        <a:fontRef idx="minor">
          <a:srgbClr val="4A4E59"/>
        </a:fontRef>
        <a:srgbClr val="4A4E5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C22F">
              <a:alpha val="90000"/>
            </a:srgbClr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FFFFFF">
              <a:alpha val="10000"/>
            </a:srgbClr>
          </a:solidFill>
        </a:fill>
      </a:tcStyle>
    </a:wholeTbl>
    <a:band2H>
      <a:tcTxStyle/>
      <a:tcStyle>
        <a:tcBdr/>
        <a:fill>
          <a:solidFill>
            <a:srgbClr val="C4DAFE">
              <a:alpha val="1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81A474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B6B5B0"/>
              </a:solidFill>
              <a:prstDash val="solid"/>
              <a:miter lim="400000"/>
            </a:ln>
          </a:left>
          <a:right>
            <a:ln w="25400" cap="flat">
              <a:solidFill>
                <a:srgbClr val="B6B5B0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B6B5B0"/>
              </a:solidFill>
              <a:prstDash val="solid"/>
              <a:miter lim="400000"/>
            </a:ln>
          </a:insideH>
          <a:insideV>
            <a:ln w="25400" cap="flat">
              <a:solidFill>
                <a:srgbClr val="B6B5B0"/>
              </a:solidFill>
              <a:prstDash val="solid"/>
              <a:miter lim="400000"/>
            </a:ln>
          </a:insideV>
        </a:tcBdr>
        <a:fill>
          <a:solidFill>
            <a:srgbClr val="8172A8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677CAD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2C2C2C">
              <a:alpha val="27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353B44">
              <a:alpha val="5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78828D">
              <a:alpha val="5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78828D">
              <a:alpha val="50000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left>
          <a:right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right>
          <a:top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insideH>
          <a:insideV>
            <a:ln w="25400" cap="rnd">
              <a:solidFill>
                <a:srgbClr val="FFFFFF"/>
              </a:solidFill>
              <a:custDash>
                <a:ds d="1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ADADA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81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81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81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7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4-09-23T14:33:51.827" idx="1">
    <p:pos x="7903" y="1181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2" name="Shape 14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1pPr>
    <a:lvl2pPr indent="2286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2pPr>
    <a:lvl3pPr indent="4572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3pPr>
    <a:lvl4pPr indent="6858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4pPr>
    <a:lvl5pPr indent="9144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5pPr>
    <a:lvl6pPr indent="11430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6pPr>
    <a:lvl7pPr indent="13716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7pPr>
    <a:lvl8pPr indent="16002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8pPr>
    <a:lvl9pPr indent="1828800" defTabSz="457200" latinLnBrk="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5" name="Shape 15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marL="228600" indent="-228600">
              <a:buSzPct val="80000"/>
              <a:buChar char="•"/>
            </a:pPr>
            <a:endParaRPr/>
          </a:p>
          <a:p>
            <a:pPr marL="228600" indent="-228600">
              <a:buSzPct val="80000"/>
              <a:buChar char="•"/>
            </a:pPr>
            <a:r>
              <a:t>Rationale behind the development:</a:t>
            </a:r>
          </a:p>
          <a:p>
            <a:pPr marL="228600" indent="-228600">
              <a:buSzPct val="80000"/>
              <a:buChar char="•"/>
            </a:pPr>
            <a:r>
              <a:t>Mental Maths is an area for development within our school.</a:t>
            </a:r>
          </a:p>
          <a:p>
            <a:pPr marL="228600" indent="-228600">
              <a:buSzPct val="80000"/>
              <a:buChar char="•"/>
            </a:pPr>
            <a:r>
              <a:t>For years literacy has been the main focus, a successful focus.</a:t>
            </a:r>
          </a:p>
          <a:p>
            <a:pPr marL="228600" indent="-228600">
              <a:buSzPct val="80000"/>
              <a:buChar char="•"/>
            </a:pPr>
            <a:r>
              <a:t>As one of the new Numeracy Coordinators, I wanted to bring Mental Maths to the forefront of our school development.</a:t>
            </a:r>
          </a:p>
          <a:p>
            <a:pPr marL="228600" indent="-228600">
              <a:buSzPct val="80000"/>
              <a:buChar char="•"/>
            </a:pPr>
            <a:r>
              <a:t>Reasons why?</a:t>
            </a:r>
          </a:p>
          <a:p>
            <a:pPr marL="228600" indent="-228600">
              <a:buSzPct val="80000"/>
              <a:buChar char="•"/>
            </a:pPr>
            <a:r>
              <a:t>Mental Maths encourages actual understanding, not just memorisation.</a:t>
            </a:r>
          </a:p>
          <a:p>
            <a:pPr marL="228600" indent="-228600">
              <a:buSzPct val="80000"/>
              <a:buChar char="•"/>
            </a:pPr>
            <a:r>
              <a:t>Mental Maths is logical, it just makes sense.</a:t>
            </a:r>
          </a:p>
          <a:p>
            <a:pPr marL="228600" indent="-228600">
              <a:buSzPct val="80000"/>
              <a:buChar char="•"/>
            </a:pPr>
            <a:r>
              <a:t>Mental Maths is fun! </a:t>
            </a:r>
          </a:p>
          <a:p>
            <a:pPr marL="228600" indent="-228600">
              <a:buSzPct val="80000"/>
              <a:buChar char="•"/>
            </a:pPr>
            <a:r>
              <a:t>Mental Maths is a cross curricular skill.  </a:t>
            </a:r>
          </a:p>
          <a:p>
            <a:pPr marL="228600" indent="-228600">
              <a:buSzPct val="80000"/>
              <a:buChar char="•"/>
            </a:pPr>
            <a:r>
              <a:t>And as CCEA clearly stated in the area of Using Mathematics "Across the curriculum, at a level appropriate to their ability, pupils should be enabled to:develop methods and strategies, including mental mathematics."</a:t>
            </a:r>
          </a:p>
          <a:p>
            <a:pPr marL="228600" indent="-228600">
              <a:buSzPct val="80000"/>
              <a:buChar char="•"/>
            </a:pPr>
            <a:r>
              <a:t>So we must provide our pupils with the opportunities to develop mathematical skills, mathematical strategies and mathematical knowledge.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0" name="Shape 16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Why is Mental Computation so important</a:t>
            </a:r>
          </a:p>
          <a:p>
            <a:endParaRPr/>
          </a:p>
          <a:p>
            <a:r>
              <a:t>Mental computation is the foremost computational skill used in society.</a:t>
            </a:r>
          </a:p>
          <a:p>
            <a:endParaRPr/>
          </a:p>
          <a:p>
            <a:r>
              <a:t>More than 80% of all mathematical computations in daily life in love mental computation and estimation.</a:t>
            </a:r>
          </a:p>
          <a:p>
            <a:endParaRPr/>
          </a:p>
          <a:p>
            <a:r>
              <a:t>We are preparing children to be the workers of the future, we must give them every opportunity to be able to perform in tomorrow's society.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5" name="Shape 16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Why is Mental Computation so important</a:t>
            </a:r>
          </a:p>
          <a:p>
            <a:endParaRPr/>
          </a:p>
          <a:p>
            <a:r>
              <a:t>Mental computation is the foremost computational skill used in society.</a:t>
            </a:r>
          </a:p>
          <a:p>
            <a:endParaRPr/>
          </a:p>
          <a:p>
            <a:r>
              <a:t>More than 80% of all mathematical computations in daily life in love mental computation and estimation.</a:t>
            </a:r>
          </a:p>
          <a:p>
            <a:endParaRPr/>
          </a:p>
          <a:p>
            <a:r>
              <a:t>We are preparing children to be the workers of the future, we must give them every opportunity to be able to perform in tomorrow's society.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0" name="Shape 18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Why is Mental Computation so important</a:t>
            </a:r>
          </a:p>
          <a:p>
            <a:endParaRPr/>
          </a:p>
          <a:p>
            <a:r>
              <a:t>Mental computation is the foremost computational skill used in society.</a:t>
            </a:r>
          </a:p>
          <a:p>
            <a:endParaRPr/>
          </a:p>
          <a:p>
            <a:r>
              <a:t>More than 80% of all mathematical computations in daily life in love mental computation and estimation.</a:t>
            </a:r>
          </a:p>
          <a:p>
            <a:endParaRPr/>
          </a:p>
          <a:p>
            <a:r>
              <a:t>We are preparing children to be the workers of the future, we must give them every opportunity to be able to perform in tomorrow's society.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5" name="Shape 18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Mental Computation</a:t>
            </a:r>
          </a:p>
          <a:p>
            <a:endParaRPr/>
          </a:p>
          <a:p>
            <a:r>
              <a:t>The role of mental computation is a way of allowing children to explore number and other mathematical concepts.</a:t>
            </a:r>
          </a:p>
          <a:p>
            <a:endParaRPr/>
          </a:p>
          <a:p>
            <a:r>
              <a:t>Flexible mental computation allows children to see beyond concrete representations</a:t>
            </a:r>
          </a:p>
          <a:p>
            <a:endParaRPr/>
          </a:p>
          <a:p>
            <a:r>
              <a:t>It allows them to develop their own strategies, ideas, reasoning and explanations.</a:t>
            </a:r>
          </a:p>
          <a:p>
            <a:endParaRPr/>
          </a:p>
          <a:p>
            <a:endParaRPr/>
          </a:p>
          <a:p>
            <a:r>
              <a:t>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8" name="Shape 20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New Wave Mental Maths provided a range of levelled daily 5 minute maths exercise that coved all areas of mathematics.</a:t>
            </a:r>
          </a:p>
          <a:p>
            <a:endParaRPr/>
          </a:p>
          <a:p>
            <a:r>
              <a:t>Mathematical concepts</a:t>
            </a:r>
          </a:p>
          <a:p>
            <a:r>
              <a:t>Number</a:t>
            </a:r>
          </a:p>
          <a:p>
            <a:r>
              <a:t>Pre-algebra</a:t>
            </a:r>
          </a:p>
          <a:p>
            <a:r>
              <a:t>Shape and Space</a:t>
            </a:r>
          </a:p>
          <a:p>
            <a:r>
              <a:t>Measurement</a:t>
            </a:r>
          </a:p>
          <a:p>
            <a:r>
              <a:t>Handling Data</a:t>
            </a:r>
          </a:p>
          <a:p>
            <a:endParaRPr/>
          </a:p>
          <a:p>
            <a:r>
              <a:t>Staff were quick to see how easily this new resource could be used. It was user friendly, just required some photocopying and was ready to use.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3" name="Shape 21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The benefits of New Wave were that each week it introduced new area for development, that teachers would teacher on a Monday.</a:t>
            </a:r>
          </a:p>
          <a:p>
            <a:r>
              <a:rPr dirty="0"/>
              <a:t>Across the it then reinforced previously taught concepts, thus keeping all areas fresh and in the pupils minds. </a:t>
            </a:r>
          </a:p>
          <a:p>
            <a:endParaRPr dirty="0"/>
          </a:p>
          <a:p>
            <a:r>
              <a:rPr dirty="0"/>
              <a:t>These exercises became part of daily homework. All provide by New Wave.</a:t>
            </a:r>
          </a:p>
          <a:p>
            <a:endParaRPr dirty="0"/>
          </a:p>
          <a:p>
            <a:r>
              <a:rPr dirty="0"/>
              <a:t>Then comes Friday as we all know is Test day. New Wave provide a Friday test each week assessing what has been coved during the week.</a:t>
            </a:r>
          </a:p>
          <a:p>
            <a:endParaRPr dirty="0"/>
          </a:p>
          <a:p>
            <a:r>
              <a:rPr dirty="0"/>
              <a:t>Teachers have found New Wave provides continuity and progression can be differentiated when necessary,  easy to use, manageable, easy to assess and child friendly.</a:t>
            </a:r>
          </a:p>
          <a:p>
            <a:r>
              <a:rPr dirty="0"/>
              <a:t>It 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1" name="Shape 251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marL="228600" indent="-228600">
              <a:buSzPct val="80000"/>
              <a:buChar char="•"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pic" sz="half" idx="13"/>
          </p:nvPr>
        </p:nvSpPr>
        <p:spPr>
          <a:xfrm>
            <a:off x="2713305" y="1200150"/>
            <a:ext cx="7578189" cy="57277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" name="Shape 12"/>
          <p:cNvSpPr>
            <a:spLocks noGrp="1"/>
          </p:cNvSpPr>
          <p:nvPr>
            <p:ph type="title"/>
          </p:nvPr>
        </p:nvSpPr>
        <p:spPr>
          <a:xfrm>
            <a:off x="1270000" y="7366000"/>
            <a:ext cx="10464800" cy="18288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t>Title Text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xfrm>
            <a:off x="6274531" y="9194800"/>
            <a:ext cx="454797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xfrm>
            <a:off x="1270000" y="2565400"/>
            <a:ext cx="10464800" cy="2540000"/>
          </a:xfrm>
          <a:prstGeom prst="rect">
            <a:avLst/>
          </a:prstGeom>
        </p:spPr>
        <p:txBody>
          <a:bodyPr wrap="square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21" name="Shape 21"/>
          <p:cNvSpPr>
            <a:spLocks noGrp="1"/>
          </p:cNvSpPr>
          <p:nvPr>
            <p:ph type="body" sz="quarter" idx="1"/>
          </p:nvPr>
        </p:nvSpPr>
        <p:spPr>
          <a:xfrm>
            <a:off x="1270000" y="5207000"/>
            <a:ext cx="10464800" cy="1460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</a:lvl1pPr>
            <a:lvl2pPr marL="0" indent="342900" algn="ctr">
              <a:spcBef>
                <a:spcPts val="0"/>
              </a:spcBef>
              <a:buSzTx/>
              <a:buNone/>
            </a:lvl2pPr>
            <a:lvl3pPr marL="0" indent="685800" algn="ctr">
              <a:spcBef>
                <a:spcPts val="0"/>
              </a:spcBef>
              <a:buSzTx/>
              <a:buNone/>
            </a:lvl3pPr>
            <a:lvl4pPr marL="0" indent="1028700" algn="ctr">
              <a:spcBef>
                <a:spcPts val="0"/>
              </a:spcBef>
              <a:buSzTx/>
              <a:buNone/>
            </a:lvl4pPr>
            <a:lvl5pPr marL="0" indent="1371600" algn="ctr">
              <a:spcBef>
                <a:spcPts val="0"/>
              </a:spcBef>
              <a:buSz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hape 22"/>
          <p:cNvSpPr>
            <a:spLocks noGrp="1"/>
          </p:cNvSpPr>
          <p:nvPr>
            <p:ph type="sldNum" sz="quarter" idx="2"/>
          </p:nvPr>
        </p:nvSpPr>
        <p:spPr>
          <a:xfrm>
            <a:off x="6297010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xfrm>
            <a:off x="1270000" y="2946400"/>
            <a:ext cx="10464800" cy="57404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xfrm>
            <a:off x="6261395" y="9194800"/>
            <a:ext cx="481067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7124700" y="3073400"/>
            <a:ext cx="4140200" cy="54864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half" idx="1"/>
          </p:nvPr>
        </p:nvSpPr>
        <p:spPr>
          <a:xfrm>
            <a:off x="1270000" y="2946400"/>
            <a:ext cx="5105400" cy="5740400"/>
          </a:xfrm>
          <a:prstGeom prst="rect">
            <a:avLst/>
          </a:prstGeom>
        </p:spPr>
        <p:txBody>
          <a:bodyPr/>
          <a:lstStyle>
            <a:lvl1pPr marL="395111" indent="-395111">
              <a:spcBef>
                <a:spcPts val="3200"/>
              </a:spcBef>
              <a:buBlip>
                <a:blip r:embed="rId2"/>
              </a:buBlip>
              <a:defRPr sz="3200"/>
            </a:lvl1pPr>
            <a:lvl2pPr marL="839611" indent="-395111">
              <a:spcBef>
                <a:spcPts val="3200"/>
              </a:spcBef>
              <a:buBlip>
                <a:blip r:embed="rId2"/>
              </a:buBlip>
              <a:defRPr sz="3200"/>
            </a:lvl2pPr>
            <a:lvl3pPr marL="1284111" indent="-395111">
              <a:spcBef>
                <a:spcPts val="3200"/>
              </a:spcBef>
              <a:buBlip>
                <a:blip r:embed="rId2"/>
              </a:buBlip>
              <a:defRPr sz="3200"/>
            </a:lvl3pPr>
            <a:lvl4pPr marL="1728611" indent="-395111">
              <a:spcBef>
                <a:spcPts val="3200"/>
              </a:spcBef>
              <a:buBlip>
                <a:blip r:embed="rId2"/>
              </a:buBlip>
              <a:defRPr sz="3200"/>
            </a:lvl4pPr>
            <a:lvl5pPr marL="2173111" indent="-395111">
              <a:spcBef>
                <a:spcPts val="3200"/>
              </a:spcBef>
              <a:buBlip>
                <a:blip r:embed="rId2"/>
              </a:buBlip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xfrm>
            <a:off x="6277591" y="9194800"/>
            <a:ext cx="461872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xfrm>
            <a:off x="6275793" y="9194800"/>
            <a:ext cx="452273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pic" idx="13"/>
          </p:nvPr>
        </p:nvSpPr>
        <p:spPr>
          <a:xfrm>
            <a:off x="1058202" y="755650"/>
            <a:ext cx="10888395" cy="82296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57" name="Shape 57"/>
          <p:cNvSpPr>
            <a:spLocks noGrp="1"/>
          </p:cNvSpPr>
          <p:nvPr>
            <p:ph type="sldNum" sz="quarter" idx="2"/>
          </p:nvPr>
        </p:nvSpPr>
        <p:spPr>
          <a:xfrm>
            <a:off x="6261523" y="9194800"/>
            <a:ext cx="480816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5" name="Shape 6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sldNum" sz="quarter" idx="2"/>
          </p:nvPr>
        </p:nvSpPr>
        <p:spPr>
          <a:xfrm>
            <a:off x="6271754" y="9194800"/>
            <a:ext cx="460355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t>Title Text</a:t>
            </a:r>
          </a:p>
        </p:txBody>
      </p:sp>
      <p:sp>
        <p:nvSpPr>
          <p:cNvPr id="80" name="Shape 80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3"/>
              </a:buBlip>
            </a:lvl1pPr>
            <a:lvl2pPr marL="1143000" indent="-571500">
              <a:buBlip>
                <a:blip r:embed="rId3"/>
              </a:buBlip>
            </a:lvl2pPr>
            <a:lvl3pPr marL="1714500" indent="-571500">
              <a:buBlip>
                <a:blip r:embed="rId3"/>
              </a:buBlip>
            </a:lvl3pPr>
            <a:lvl4pPr marL="2286000" indent="-571500">
              <a:buBlip>
                <a:blip r:embed="rId3"/>
              </a:buBlip>
            </a:lvl4pPr>
            <a:lvl5pPr marL="2857500" indent="-571500">
              <a:buBlip>
                <a:blip r:embed="rId3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1" name="Shape 81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t>Title Text</a:t>
            </a:r>
          </a:p>
        </p:txBody>
      </p:sp>
      <p:sp>
        <p:nvSpPr>
          <p:cNvPr id="89" name="Shape 89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3"/>
              </a:buBlip>
            </a:lvl1pPr>
            <a:lvl2pPr marL="1143000" indent="-571500">
              <a:buBlip>
                <a:blip r:embed="rId3"/>
              </a:buBlip>
            </a:lvl2pPr>
            <a:lvl3pPr marL="1714500" indent="-571500">
              <a:buBlip>
                <a:blip r:embed="rId3"/>
              </a:buBlip>
            </a:lvl3pPr>
            <a:lvl4pPr marL="2286000" indent="-571500">
              <a:buBlip>
                <a:blip r:embed="rId3"/>
              </a:buBlip>
            </a:lvl4pPr>
            <a:lvl5pPr marL="2857500" indent="-571500">
              <a:buBlip>
                <a:blip r:embed="rId3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0" name="Shape 90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t>Title Text</a:t>
            </a:r>
          </a:p>
        </p:txBody>
      </p:sp>
      <p:sp>
        <p:nvSpPr>
          <p:cNvPr id="98" name="Shape 98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3"/>
              </a:buBlip>
            </a:lvl1pPr>
            <a:lvl2pPr marL="1143000" indent="-571500">
              <a:buBlip>
                <a:blip r:embed="rId3"/>
              </a:buBlip>
            </a:lvl2pPr>
            <a:lvl3pPr marL="1714500" indent="-571500">
              <a:buBlip>
                <a:blip r:embed="rId3"/>
              </a:buBlip>
            </a:lvl3pPr>
            <a:lvl4pPr marL="2286000" indent="-571500">
              <a:buBlip>
                <a:blip r:embed="rId3"/>
              </a:buBlip>
            </a:lvl4pPr>
            <a:lvl5pPr marL="2857500" indent="-571500">
              <a:buBlip>
                <a:blip r:embed="rId3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9" name="Shape 99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t>Title Text</a:t>
            </a:r>
          </a:p>
        </p:txBody>
      </p:sp>
      <p:sp>
        <p:nvSpPr>
          <p:cNvPr id="107" name="Shape 107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3"/>
              </a:buBlip>
            </a:lvl1pPr>
            <a:lvl2pPr marL="1143000" indent="-571500">
              <a:buBlip>
                <a:blip r:embed="rId3"/>
              </a:buBlip>
            </a:lvl2pPr>
            <a:lvl3pPr marL="1714500" indent="-571500">
              <a:buBlip>
                <a:blip r:embed="rId3"/>
              </a:buBlip>
            </a:lvl3pPr>
            <a:lvl4pPr marL="2286000" indent="-571500">
              <a:buBlip>
                <a:blip r:embed="rId3"/>
              </a:buBlip>
            </a:lvl4pPr>
            <a:lvl5pPr marL="2857500" indent="-571500">
              <a:buBlip>
                <a:blip r:embed="rId3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8" name="Shape 108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t>Title Text</a:t>
            </a:r>
          </a:p>
        </p:txBody>
      </p:sp>
      <p:sp>
        <p:nvSpPr>
          <p:cNvPr id="116" name="Shape 116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3"/>
              </a:buBlip>
            </a:lvl1pPr>
            <a:lvl2pPr marL="1143000" indent="-571500">
              <a:buBlip>
                <a:blip r:embed="rId3"/>
              </a:buBlip>
            </a:lvl2pPr>
            <a:lvl3pPr marL="1714500" indent="-571500">
              <a:buBlip>
                <a:blip r:embed="rId3"/>
              </a:buBlip>
            </a:lvl3pPr>
            <a:lvl4pPr marL="2286000" indent="-571500">
              <a:buBlip>
                <a:blip r:embed="rId3"/>
              </a:buBlip>
            </a:lvl4pPr>
            <a:lvl5pPr marL="2857500" indent="-571500">
              <a:buBlip>
                <a:blip r:embed="rId3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7" name="Shape 117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t>Title Text</a:t>
            </a:r>
          </a:p>
        </p:txBody>
      </p:sp>
      <p:sp>
        <p:nvSpPr>
          <p:cNvPr id="125" name="Shape 125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3"/>
              </a:buBlip>
            </a:lvl1pPr>
            <a:lvl2pPr marL="1143000" indent="-571500">
              <a:buBlip>
                <a:blip r:embed="rId3"/>
              </a:buBlip>
            </a:lvl2pPr>
            <a:lvl3pPr marL="1714500" indent="-571500">
              <a:buBlip>
                <a:blip r:embed="rId3"/>
              </a:buBlip>
            </a:lvl3pPr>
            <a:lvl4pPr marL="2286000" indent="-571500">
              <a:buBlip>
                <a:blip r:embed="rId3"/>
              </a:buBlip>
            </a:lvl4pPr>
            <a:lvl5pPr marL="2857500" indent="-571500">
              <a:buBlip>
                <a:blip r:embed="rId3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6" name="Shape 126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t>Title Text</a:t>
            </a:r>
          </a:p>
        </p:txBody>
      </p:sp>
      <p:sp>
        <p:nvSpPr>
          <p:cNvPr id="134" name="Shape 134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3"/>
              </a:buBlip>
            </a:lvl1pPr>
            <a:lvl2pPr marL="1143000" indent="-571500">
              <a:buBlip>
                <a:blip r:embed="rId3"/>
              </a:buBlip>
            </a:lvl2pPr>
            <a:lvl3pPr marL="1714500" indent="-571500">
              <a:buBlip>
                <a:blip r:embed="rId3"/>
              </a:buBlip>
            </a:lvl3pPr>
            <a:lvl4pPr marL="2286000" indent="-571500">
              <a:buBlip>
                <a:blip r:embed="rId3"/>
              </a:buBlip>
            </a:lvl4pPr>
            <a:lvl5pPr marL="2857500" indent="-571500">
              <a:buBlip>
                <a:blip r:embed="rId3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5" name="Shape 135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body" idx="1"/>
          </p:nvPr>
        </p:nvSpPr>
        <p:spPr>
          <a:xfrm>
            <a:off x="1270000" y="1066800"/>
            <a:ext cx="10464800" cy="7620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8"/>
              </a:buBlip>
            </a:lvl1pPr>
            <a:lvl2pPr>
              <a:buBlip>
                <a:blip r:embed="rId18"/>
              </a:buBlip>
            </a:lvl2pPr>
            <a:lvl3pPr>
              <a:buBlip>
                <a:blip r:embed="rId18"/>
              </a:buBlip>
            </a:lvl3pPr>
            <a:lvl4pPr>
              <a:buBlip>
                <a:blip r:embed="rId18"/>
              </a:buBlip>
            </a:lvl4pPr>
            <a:lvl5pPr>
              <a:buBlip>
                <a:blip r:embed="rId18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-2508854" y="-628938"/>
            <a:ext cx="5017708" cy="12578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Title Text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235381" y="9194800"/>
            <a:ext cx="533103" cy="45416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1pPr>
      <a:lvl2pPr marL="0" marR="0" indent="3429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2pPr>
      <a:lvl3pPr marL="0" marR="0" indent="685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3pPr>
      <a:lvl4pPr marL="0" marR="0" indent="10287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4pPr>
      <a:lvl5pPr marL="0" marR="0" indent="1371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5pPr>
      <a:lvl6pPr marL="0" marR="0" indent="17145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6pPr>
      <a:lvl7pPr marL="0" marR="0" indent="20574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7pPr>
      <a:lvl8pPr marL="0" marR="0" indent="24003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8pPr>
      <a:lvl9pPr marL="0" marR="0" indent="2743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9pPr>
    </p:titleStyle>
    <p:bodyStyle>
      <a:lvl1pPr marL="4445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1pPr>
      <a:lvl2pPr marL="8890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2pPr>
      <a:lvl3pPr marL="13335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3pPr>
      <a:lvl4pPr marL="17780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4pPr>
      <a:lvl5pPr marL="22225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5pPr>
      <a:lvl6pPr marL="26670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6pPr>
      <a:lvl7pPr marL="31115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7pPr>
      <a:lvl8pPr marL="35560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8pPr>
      <a:lvl9pPr marL="40005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halkduster"/>
        </a:defRPr>
      </a:lvl9pPr>
    </p:bodyStyle>
    <p:other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1pPr>
      <a:lvl2pPr marL="0" marR="0" indent="3429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2pPr>
      <a:lvl3pPr marL="0" marR="0" indent="685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3pPr>
      <a:lvl4pPr marL="0" marR="0" indent="10287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4pPr>
      <a:lvl5pPr marL="0" marR="0" indent="1371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5pPr>
      <a:lvl6pPr marL="0" marR="0" indent="17145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6pPr>
      <a:lvl7pPr marL="0" marR="0" indent="20574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7pPr>
      <a:lvl8pPr marL="0" marR="0" indent="24003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8pPr>
      <a:lvl9pPr marL="0" marR="0" indent="2743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jpe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hyperlink" Target="http://www.nicurriculum.org.uk/curriculum_microsite/pdmu/living_learning_together/home.asp" TargetMode="Externa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psma.ie/wp-content/uploads/2021/04/RSE-Fifth-Class-Lesson-3.pdf" TargetMode="External"/><Relationship Id="rId2" Type="http://schemas.openxmlformats.org/officeDocument/2006/relationships/hyperlink" Target="https://www.cpsma.ie/wp-content/uploads/2021/04/RSE-Fifth-Class-Lesson-2.pdf" TargetMode="Externa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www.cpsma.ie/wp-content/uploads/2021/04/RSE-Fifth-Class-Lesson-4.pdf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" name="Group 146"/>
          <p:cNvGrpSpPr/>
          <p:nvPr/>
        </p:nvGrpSpPr>
        <p:grpSpPr>
          <a:xfrm>
            <a:off x="3548264" y="305720"/>
            <a:ext cx="6334920" cy="6277769"/>
            <a:chOff x="0" y="0"/>
            <a:chExt cx="6334918" cy="6277768"/>
          </a:xfrm>
        </p:grpSpPr>
        <p:pic>
          <p:nvPicPr>
            <p:cNvPr id="145" name="InsertedImage.pn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63500" y="63517"/>
              <a:ext cx="6207770" cy="615095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44" name="Picture 143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6334919" cy="6277769"/>
            </a:xfrm>
            <a:prstGeom prst="rect">
              <a:avLst/>
            </a:prstGeom>
            <a:effectLst/>
          </p:spPr>
        </p:pic>
      </p:grpSp>
      <p:sp>
        <p:nvSpPr>
          <p:cNvPr id="147" name="Shape 147"/>
          <p:cNvSpPr>
            <a:spLocks noGrp="1"/>
          </p:cNvSpPr>
          <p:nvPr>
            <p:ph type="ctrTitle"/>
          </p:nvPr>
        </p:nvSpPr>
        <p:spPr>
          <a:xfrm>
            <a:off x="1270000" y="6604593"/>
            <a:ext cx="10464800" cy="2590207"/>
          </a:xfrm>
          <a:prstGeom prst="rect">
            <a:avLst/>
          </a:prstGeom>
        </p:spPr>
        <p:txBody>
          <a:bodyPr/>
          <a:lstStyle/>
          <a:p>
            <a:r>
              <a:t>Year 7 </a:t>
            </a:r>
          </a:p>
          <a:p>
            <a:r>
              <a:t>Curriculum Meeting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>
            <a:spLocks noGrp="1"/>
          </p:cNvSpPr>
          <p:nvPr>
            <p:ph type="title"/>
          </p:nvPr>
        </p:nvSpPr>
        <p:spPr>
          <a:xfrm>
            <a:off x="1270000" y="-177503"/>
            <a:ext cx="10464800" cy="2540001"/>
          </a:xfrm>
          <a:prstGeom prst="rect">
            <a:avLst/>
          </a:prstGeom>
        </p:spPr>
        <p:txBody>
          <a:bodyPr/>
          <a:lstStyle/>
          <a:p>
            <a:r>
              <a:rPr dirty="0"/>
              <a:t>School</a:t>
            </a:r>
            <a:r>
              <a:rPr lang="en-GB" dirty="0"/>
              <a:t> Uniform </a:t>
            </a:r>
            <a:endParaRPr dirty="0"/>
          </a:p>
        </p:txBody>
      </p:sp>
      <p:sp>
        <p:nvSpPr>
          <p:cNvPr id="150" name="Shape 150"/>
          <p:cNvSpPr>
            <a:spLocks noGrp="1"/>
          </p:cNvSpPr>
          <p:nvPr>
            <p:ph type="body" sz="half" idx="1"/>
          </p:nvPr>
        </p:nvSpPr>
        <p:spPr>
          <a:xfrm>
            <a:off x="655879" y="2692697"/>
            <a:ext cx="6411902" cy="72023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80319" indent="-580319">
              <a:buBlip>
                <a:blip r:embed="rId3"/>
              </a:buBlip>
              <a:defRPr sz="4700"/>
            </a:pPr>
            <a:r>
              <a:rPr sz="4000" dirty="0"/>
              <a:t>Please label everything.</a:t>
            </a:r>
          </a:p>
          <a:p>
            <a:pPr marL="580319" indent="-580319">
              <a:buBlip>
                <a:blip r:embed="rId3"/>
              </a:buBlip>
              <a:defRPr sz="4700"/>
            </a:pPr>
            <a:r>
              <a:rPr sz="4000" dirty="0"/>
              <a:t>Black shoes everyday.</a:t>
            </a:r>
            <a:endParaRPr lang="en-GB" sz="4000" dirty="0"/>
          </a:p>
          <a:p>
            <a:pPr marL="580319" indent="-580319">
              <a:buBlip>
                <a:blip r:embed="rId3"/>
              </a:buBlip>
              <a:defRPr sz="4700"/>
            </a:pPr>
            <a:r>
              <a:rPr lang="en-GB" sz="4000" dirty="0"/>
              <a:t>PE gear can be worn on PE days and for children who attend sporting </a:t>
            </a:r>
            <a:r>
              <a:rPr lang="en-GB" sz="4000" dirty="0" err="1"/>
              <a:t>afterschools</a:t>
            </a:r>
            <a:r>
              <a:rPr lang="en-GB" sz="4000" dirty="0"/>
              <a:t>.</a:t>
            </a:r>
          </a:p>
          <a:p>
            <a:pPr marL="580319" indent="-580319">
              <a:buBlip>
                <a:blip r:embed="rId3"/>
              </a:buBlip>
              <a:defRPr sz="4700"/>
            </a:pPr>
            <a:r>
              <a:rPr lang="en-GB" sz="4000" dirty="0"/>
              <a:t>No jewellery/make up.</a:t>
            </a:r>
          </a:p>
          <a:p>
            <a:pPr marL="580319" indent="-580319">
              <a:buBlip>
                <a:blip r:embed="rId3"/>
              </a:buBlip>
              <a:defRPr sz="4700"/>
            </a:pPr>
            <a:endParaRPr lang="en-GB" sz="4000" dirty="0"/>
          </a:p>
          <a:p>
            <a:pPr marL="580319" indent="-580319">
              <a:buBlip>
                <a:blip r:embed="rId3"/>
              </a:buBlip>
              <a:defRPr sz="4700"/>
            </a:pPr>
            <a:endParaRPr lang="en-GB" sz="4000" dirty="0"/>
          </a:p>
          <a:p>
            <a:pPr marL="580319" indent="-580319">
              <a:buBlip>
                <a:blip r:embed="rId3"/>
              </a:buBlip>
              <a:defRPr sz="4700"/>
            </a:pPr>
            <a:endParaRPr sz="4000" dirty="0"/>
          </a:p>
        </p:txBody>
      </p:sp>
      <p:pic>
        <p:nvPicPr>
          <p:cNvPr id="1026" name="Picture 2" descr="St Oliver Plunkett PRIMARY sweatshirt">
            <a:extLst>
              <a:ext uri="{FF2B5EF4-FFF2-40B4-BE49-F238E27FC236}">
                <a16:creationId xmlns:a16="http://schemas.microsoft.com/office/drawing/2014/main" id="{C573D6B9-847C-76BC-20EF-4127F1009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844" y="1731682"/>
            <a:ext cx="1874305" cy="408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 Oliver Plunkett PRIMARY sweatshirt">
            <a:extLst>
              <a:ext uri="{FF2B5EF4-FFF2-40B4-BE49-F238E27FC236}">
                <a16:creationId xmlns:a16="http://schemas.microsoft.com/office/drawing/2014/main" id="{2C07CD69-1A50-9C69-29B1-442542A93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1010" y="1731682"/>
            <a:ext cx="1992104" cy="408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/>
          <p:nvPr/>
        </p:nvSpPr>
        <p:spPr>
          <a:xfrm>
            <a:off x="424057" y="2311196"/>
            <a:ext cx="11704780" cy="55194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/>
            </a:pPr>
            <a:r>
              <a:rPr dirty="0"/>
              <a:t>It is important that your child comes to school everyday. </a:t>
            </a:r>
          </a:p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/>
            </a:pPr>
            <a:r>
              <a:rPr dirty="0"/>
              <a:t>If he/she is ill please phone to let the school know</a:t>
            </a:r>
            <a:r>
              <a:rPr lang="en-GB" dirty="0"/>
              <a:t>.</a:t>
            </a:r>
            <a:endParaRPr dirty="0"/>
          </a:p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/>
            </a:pPr>
            <a:r>
              <a:rPr dirty="0"/>
              <a:t> Please return the 'Absence Notification Form' to the class teacher.</a:t>
            </a:r>
          </a:p>
          <a:p>
            <a:pPr algn="l">
              <a:spcBef>
                <a:spcPts val="3200"/>
              </a:spcBef>
              <a:defRPr sz="3200"/>
            </a:pPr>
            <a:endParaRPr dirty="0"/>
          </a:p>
        </p:txBody>
      </p:sp>
      <p:sp>
        <p:nvSpPr>
          <p:cNvPr id="158" name="Shape 158"/>
          <p:cNvSpPr/>
          <p:nvPr/>
        </p:nvSpPr>
        <p:spPr>
          <a:xfrm>
            <a:off x="1091625" y="869137"/>
            <a:ext cx="10821549" cy="11322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6400"/>
            </a:lvl1pPr>
          </a:lstStyle>
          <a:p>
            <a:r>
              <a:t>Attendance 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/>
          <p:nvPr/>
        </p:nvSpPr>
        <p:spPr>
          <a:xfrm>
            <a:off x="650009" y="2745972"/>
            <a:ext cx="11704780" cy="49039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/>
            </a:pPr>
            <a:r>
              <a:rPr dirty="0"/>
              <a:t>It is important that your child is in school by 8.45am.</a:t>
            </a:r>
            <a:endParaRPr lang="en-GB" dirty="0"/>
          </a:p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/>
            </a:pPr>
            <a:r>
              <a:rPr lang="en-GB" dirty="0"/>
              <a:t>They will be collected from their lines at this time.</a:t>
            </a:r>
            <a:endParaRPr dirty="0"/>
          </a:p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/>
            </a:pPr>
            <a:r>
              <a:rPr dirty="0"/>
              <a:t>Lessons start promptly at 8.</a:t>
            </a:r>
            <a:r>
              <a:rPr lang="en-GB" dirty="0"/>
              <a:t>4</a:t>
            </a:r>
            <a:r>
              <a:rPr dirty="0"/>
              <a:t>5am.</a:t>
            </a:r>
          </a:p>
          <a:p>
            <a:pPr algn="l">
              <a:spcBef>
                <a:spcPts val="3200"/>
              </a:spcBef>
              <a:defRPr sz="3200"/>
            </a:pPr>
            <a:endParaRPr dirty="0"/>
          </a:p>
        </p:txBody>
      </p:sp>
      <p:sp>
        <p:nvSpPr>
          <p:cNvPr id="163" name="Shape 163"/>
          <p:cNvSpPr/>
          <p:nvPr/>
        </p:nvSpPr>
        <p:spPr>
          <a:xfrm>
            <a:off x="1091625" y="869137"/>
            <a:ext cx="10821549" cy="11322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6400"/>
            </a:lvl1pPr>
          </a:lstStyle>
          <a:p>
            <a:r>
              <a:t>Punctuality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/>
          <p:nvPr/>
        </p:nvSpPr>
        <p:spPr>
          <a:xfrm>
            <a:off x="650010" y="1683804"/>
            <a:ext cx="11704780" cy="4071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/>
            </a:pPr>
            <a:r>
              <a:rPr dirty="0"/>
              <a:t>A healthy break is strongly encouraged in line with the school policy.</a:t>
            </a:r>
          </a:p>
          <a:p>
            <a:pPr algn="l">
              <a:spcBef>
                <a:spcPts val="3200"/>
              </a:spcBef>
              <a:defRPr sz="3200"/>
            </a:pPr>
            <a:endParaRPr dirty="0"/>
          </a:p>
        </p:txBody>
      </p:sp>
      <p:sp>
        <p:nvSpPr>
          <p:cNvPr id="168" name="Shape 168"/>
          <p:cNvSpPr/>
          <p:nvPr/>
        </p:nvSpPr>
        <p:spPr>
          <a:xfrm>
            <a:off x="1091625" y="290470"/>
            <a:ext cx="6542454" cy="11322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6400"/>
            </a:lvl1pPr>
          </a:lstStyle>
          <a:p>
            <a:r>
              <a:t>Break time </a:t>
            </a:r>
          </a:p>
        </p:txBody>
      </p:sp>
      <p:sp>
        <p:nvSpPr>
          <p:cNvPr id="169" name="Shape 169"/>
          <p:cNvSpPr/>
          <p:nvPr/>
        </p:nvSpPr>
        <p:spPr>
          <a:xfrm>
            <a:off x="1426645" y="4025245"/>
            <a:ext cx="9329193" cy="46269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GB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dirty="0"/>
              <a:t>A piece of fruit/veg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dirty="0"/>
              <a:t>A sandwich with sugar free filling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dirty="0"/>
              <a:t>Water or milk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/>
              <a:t>Absolutely no nuts.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dirty="0"/>
              <a:t>No </a:t>
            </a:r>
            <a:r>
              <a:rPr dirty="0" err="1"/>
              <a:t>flavoured</a:t>
            </a:r>
            <a:r>
              <a:rPr dirty="0"/>
              <a:t>/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dirty="0"/>
              <a:t>Fizzy water</a:t>
            </a:r>
          </a:p>
        </p:txBody>
      </p:sp>
      <p:grpSp>
        <p:nvGrpSpPr>
          <p:cNvPr id="172" name="Group 172"/>
          <p:cNvGrpSpPr/>
          <p:nvPr/>
        </p:nvGrpSpPr>
        <p:grpSpPr>
          <a:xfrm>
            <a:off x="8947824" y="-341737"/>
            <a:ext cx="3347560" cy="2050135"/>
            <a:chOff x="0" y="0"/>
            <a:chExt cx="3347559" cy="2050134"/>
          </a:xfrm>
        </p:grpSpPr>
        <p:pic>
          <p:nvPicPr>
            <p:cNvPr id="171" name="IMG_2269.jpe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500" y="63500"/>
              <a:ext cx="3220560" cy="1923135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70" name="Picture 169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3347560" cy="2050135"/>
            </a:xfrm>
            <a:prstGeom prst="rect">
              <a:avLst/>
            </a:prstGeom>
            <a:effectLst/>
          </p:spPr>
        </p:pic>
      </p:grpSp>
      <p:grpSp>
        <p:nvGrpSpPr>
          <p:cNvPr id="175" name="Group 175"/>
          <p:cNvGrpSpPr/>
          <p:nvPr/>
        </p:nvGrpSpPr>
        <p:grpSpPr>
          <a:xfrm>
            <a:off x="10755838" y="5649393"/>
            <a:ext cx="2036458" cy="3482579"/>
            <a:chOff x="0" y="0"/>
            <a:chExt cx="3960812" cy="3482578"/>
          </a:xfrm>
        </p:grpSpPr>
        <p:pic>
          <p:nvPicPr>
            <p:cNvPr id="174" name="IMG_2270.jpeg"/>
            <p:cNvPicPr>
              <a:picLocks noChangeAspect="1"/>
            </p:cNvPicPr>
            <p:nvPr/>
          </p:nvPicPr>
          <p:blipFill>
            <a:blip r:embed="rId6"/>
            <a:srcRect l="150" b="1024"/>
            <a:stretch>
              <a:fillRect/>
            </a:stretch>
          </p:blipFill>
          <p:spPr>
            <a:xfrm>
              <a:off x="63500" y="63321"/>
              <a:ext cx="3833825" cy="3355707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73" name="Picture 172"/>
            <p:cNvPicPr>
              <a:picLocks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0" y="0"/>
              <a:ext cx="3960813" cy="3482579"/>
            </a:xfrm>
            <a:prstGeom prst="rect">
              <a:avLst/>
            </a:prstGeom>
            <a:effectLst/>
          </p:spPr>
        </p:pic>
      </p:grpSp>
      <p:grpSp>
        <p:nvGrpSpPr>
          <p:cNvPr id="178" name="Group 178"/>
          <p:cNvGrpSpPr/>
          <p:nvPr/>
        </p:nvGrpSpPr>
        <p:grpSpPr>
          <a:xfrm>
            <a:off x="251033" y="4876800"/>
            <a:ext cx="1339851" cy="4331891"/>
            <a:chOff x="0" y="0"/>
            <a:chExt cx="1339850" cy="4331890"/>
          </a:xfrm>
        </p:grpSpPr>
        <p:pic>
          <p:nvPicPr>
            <p:cNvPr id="177" name="IMG_2271.jpeg"/>
            <p:cNvPicPr>
              <a:picLocks noChangeAspect="1"/>
            </p:cNvPicPr>
            <p:nvPr/>
          </p:nvPicPr>
          <p:blipFill>
            <a:blip r:embed="rId9"/>
            <a:srcRect l="31919" r="39235"/>
            <a:stretch>
              <a:fillRect/>
            </a:stretch>
          </p:blipFill>
          <p:spPr>
            <a:xfrm>
              <a:off x="63500" y="63499"/>
              <a:ext cx="1212879" cy="4204865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76" name="Picture 175"/>
            <p:cNvPicPr>
              <a:picLocks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0" y="0"/>
              <a:ext cx="1339850" cy="4331891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/>
          <p:nvPr/>
        </p:nvSpPr>
        <p:spPr>
          <a:xfrm>
            <a:off x="650010" y="586983"/>
            <a:ext cx="11704779" cy="9828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spcBef>
                <a:spcPts val="3200"/>
              </a:spcBef>
              <a:defRPr sz="4000"/>
            </a:pPr>
            <a:endParaRPr dirty="0"/>
          </a:p>
          <a:p>
            <a:pPr algn="l">
              <a:spcBef>
                <a:spcPts val="3200"/>
              </a:spcBef>
              <a:defRPr sz="4000"/>
            </a:pPr>
            <a:r>
              <a:rPr dirty="0"/>
              <a:t>Language and Literacy</a:t>
            </a:r>
          </a:p>
          <a:p>
            <a:pPr algn="l">
              <a:spcBef>
                <a:spcPts val="3200"/>
              </a:spcBef>
              <a:defRPr sz="4000"/>
            </a:pPr>
            <a:r>
              <a:rPr dirty="0"/>
              <a:t>Mathematics and Numeracy</a:t>
            </a:r>
          </a:p>
          <a:p>
            <a:pPr algn="l">
              <a:spcBef>
                <a:spcPts val="3200"/>
              </a:spcBef>
              <a:defRPr sz="4000"/>
            </a:pPr>
            <a:r>
              <a:rPr dirty="0"/>
              <a:t>The World Around Us</a:t>
            </a:r>
          </a:p>
          <a:p>
            <a:pPr algn="l">
              <a:spcBef>
                <a:spcPts val="3200"/>
              </a:spcBef>
              <a:defRPr sz="4000"/>
            </a:pPr>
            <a:r>
              <a:rPr dirty="0"/>
              <a:t>The Arts</a:t>
            </a:r>
          </a:p>
          <a:p>
            <a:pPr algn="l">
              <a:spcBef>
                <a:spcPts val="3200"/>
              </a:spcBef>
              <a:defRPr sz="4000"/>
            </a:pPr>
            <a:r>
              <a:rPr dirty="0"/>
              <a:t>Physical Education</a:t>
            </a:r>
          </a:p>
          <a:p>
            <a:pPr algn="l">
              <a:spcBef>
                <a:spcPts val="3200"/>
              </a:spcBef>
              <a:defRPr sz="4000"/>
            </a:pPr>
            <a:r>
              <a:rPr dirty="0"/>
              <a:t>PDMU</a:t>
            </a:r>
          </a:p>
          <a:p>
            <a:pPr algn="l">
              <a:spcBef>
                <a:spcPts val="3200"/>
              </a:spcBef>
              <a:defRPr sz="4000"/>
            </a:pPr>
            <a:r>
              <a:rPr dirty="0"/>
              <a:t>Religious Education</a:t>
            </a:r>
            <a:r>
              <a:rPr lang="en-GB" dirty="0"/>
              <a:t>- Grow in Love</a:t>
            </a:r>
          </a:p>
          <a:p>
            <a:pPr algn="l">
              <a:spcBef>
                <a:spcPts val="3200"/>
              </a:spcBef>
              <a:defRPr sz="4000"/>
            </a:pPr>
            <a:r>
              <a:rPr lang="en-GB" dirty="0"/>
              <a:t>RSE- Flourish Programme</a:t>
            </a:r>
            <a:endParaRPr dirty="0"/>
          </a:p>
          <a:p>
            <a:pPr algn="l">
              <a:spcBef>
                <a:spcPts val="3200"/>
              </a:spcBef>
              <a:defRPr sz="3200"/>
            </a:pPr>
            <a:endParaRPr dirty="0"/>
          </a:p>
        </p:txBody>
      </p:sp>
      <p:sp>
        <p:nvSpPr>
          <p:cNvPr id="183" name="Shape 183"/>
          <p:cNvSpPr/>
          <p:nvPr/>
        </p:nvSpPr>
        <p:spPr>
          <a:xfrm>
            <a:off x="1091625" y="-127130"/>
            <a:ext cx="10821550" cy="13582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900"/>
            </a:lvl1pPr>
          </a:lstStyle>
          <a:p>
            <a:r>
              <a:t>The Curriculum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/>
          <p:nvPr/>
        </p:nvSpPr>
        <p:spPr>
          <a:xfrm>
            <a:off x="1619727" y="263315"/>
            <a:ext cx="9907861" cy="994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5500"/>
            </a:lvl1pPr>
          </a:lstStyle>
          <a:p>
            <a:r>
              <a:t>Writing Genres</a:t>
            </a:r>
          </a:p>
        </p:txBody>
      </p:sp>
      <p:sp>
        <p:nvSpPr>
          <p:cNvPr id="206" name="Shape 206"/>
          <p:cNvSpPr/>
          <p:nvPr/>
        </p:nvSpPr>
        <p:spPr>
          <a:xfrm>
            <a:off x="934463" y="2396963"/>
            <a:ext cx="11278390" cy="44114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7000"/>
            </a:pPr>
            <a:r>
              <a:rPr lang="en-GB" dirty="0"/>
              <a:t>Balanced Reports</a:t>
            </a:r>
          </a:p>
          <a:p>
            <a:pPr>
              <a:defRPr sz="7000"/>
            </a:pPr>
            <a:r>
              <a:rPr lang="en-GB" dirty="0"/>
              <a:t>Explanation</a:t>
            </a:r>
          </a:p>
          <a:p>
            <a:pPr>
              <a:defRPr sz="7000"/>
            </a:pPr>
            <a:r>
              <a:rPr lang="en-GB" dirty="0"/>
              <a:t>Biographical Recount</a:t>
            </a:r>
          </a:p>
          <a:p>
            <a:pPr>
              <a:defRPr sz="7000"/>
            </a:pPr>
            <a:r>
              <a:rPr lang="en-GB" dirty="0"/>
              <a:t>Narrative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/>
          <p:nvPr/>
        </p:nvSpPr>
        <p:spPr>
          <a:xfrm>
            <a:off x="1182995" y="-215453"/>
            <a:ext cx="9618526" cy="956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5300"/>
            </a:lvl1pPr>
          </a:lstStyle>
          <a:p>
            <a:r>
              <a:t>Numeracy</a:t>
            </a:r>
          </a:p>
        </p:txBody>
      </p:sp>
      <p:sp>
        <p:nvSpPr>
          <p:cNvPr id="211" name="Shape 211"/>
          <p:cNvSpPr/>
          <p:nvPr/>
        </p:nvSpPr>
        <p:spPr>
          <a:xfrm>
            <a:off x="0" y="1168234"/>
            <a:ext cx="12892573" cy="62581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493888" indent="-493888" algn="just">
              <a:buSzPct val="125000"/>
              <a:buChar char="•"/>
              <a:defRPr sz="4000"/>
            </a:pPr>
            <a:r>
              <a:rPr dirty="0"/>
              <a:t>Constant reinforcement and extension of NUMBER work, increasing in level of difficulty and incorporating real-life problem solving.</a:t>
            </a:r>
          </a:p>
          <a:p>
            <a:pPr marL="493888" indent="-493888" algn="just">
              <a:buSzPct val="125000"/>
              <a:buChar char="•"/>
              <a:defRPr sz="4000"/>
            </a:pPr>
            <a:r>
              <a:rPr dirty="0"/>
              <a:t>SHAPE, SPACE AND MEASURE properties of 2d and 3d shape. Perimeter, area, </a:t>
            </a:r>
            <a:r>
              <a:rPr dirty="0" err="1"/>
              <a:t>volume,ax</a:t>
            </a:r>
            <a:r>
              <a:rPr lang="en-GB" dirty="0" err="1"/>
              <a:t>i</a:t>
            </a:r>
            <a:r>
              <a:rPr dirty="0"/>
              <a:t>s of symmetry, length, weight and capacity.</a:t>
            </a:r>
          </a:p>
          <a:p>
            <a:pPr marL="493888" indent="-493888" algn="just">
              <a:buSzPct val="125000"/>
              <a:buChar char="•"/>
              <a:defRPr sz="4000"/>
            </a:pPr>
            <a:r>
              <a:rPr dirty="0"/>
              <a:t>DATA HANDLING variety of diagrams, bar charts, line graphs, pie charts, </a:t>
            </a:r>
            <a:r>
              <a:rPr dirty="0" err="1"/>
              <a:t>ven</a:t>
            </a:r>
            <a:r>
              <a:rPr lang="en-GB" dirty="0"/>
              <a:t>n</a:t>
            </a:r>
            <a:r>
              <a:rPr dirty="0"/>
              <a:t> diagrams. interpreting and creating them.</a:t>
            </a:r>
          </a:p>
          <a:p>
            <a:pPr marL="493888" indent="-493888" algn="just">
              <a:buSzPct val="125000"/>
              <a:buChar char="•"/>
              <a:defRPr sz="4000"/>
            </a:pPr>
            <a:r>
              <a:rPr lang="en-GB" dirty="0"/>
              <a:t>Problem Solving- Basic Skills, </a:t>
            </a:r>
            <a:r>
              <a:rPr lang="en-GB" dirty="0" err="1"/>
              <a:t>Izak</a:t>
            </a:r>
            <a:r>
              <a:rPr lang="en-GB" dirty="0"/>
              <a:t> 9</a:t>
            </a: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AA557B-C851-5D09-6A39-3BB6786CA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4100" y="2959100"/>
            <a:ext cx="10464800" cy="2540000"/>
          </a:xfrm>
        </p:spPr>
        <p:txBody>
          <a:bodyPr>
            <a:normAutofit fontScale="90000"/>
          </a:bodyPr>
          <a:lstStyle/>
          <a:p>
            <a:r>
              <a:rPr lang="en-GB" dirty="0"/>
              <a:t>Literacy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AR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We encourage all children to join their local library. Suffolk Library.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5864459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World Around Us  </a:t>
            </a:r>
          </a:p>
        </p:txBody>
      </p:sp>
      <p:graphicFrame>
        <p:nvGraphicFramePr>
          <p:cNvPr id="216" name="Table 216"/>
          <p:cNvGraphicFramePr/>
          <p:nvPr>
            <p:extLst>
              <p:ext uri="{D42A27DB-BD31-4B8C-83A1-F6EECF244321}">
                <p14:modId xmlns:p14="http://schemas.microsoft.com/office/powerpoint/2010/main" val="3667404816"/>
              </p:ext>
            </p:extLst>
          </p:nvPr>
        </p:nvGraphicFramePr>
        <p:xfrm>
          <a:off x="299626" y="1951628"/>
          <a:ext cx="12597420" cy="7088424"/>
        </p:xfrm>
        <a:graphic>
          <a:graphicData uri="http://schemas.openxmlformats.org/drawingml/2006/table">
            <a:tbl>
              <a:tblPr>
                <a:tableStyleId>{EEE7283C-3CF3-47DC-8721-378D4A62B228}</a:tableStyleId>
              </a:tblPr>
              <a:tblGrid>
                <a:gridCol w="4199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9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9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8140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Terms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Topics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Skills 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140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Term 1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31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Victorians</a:t>
                      </a:r>
                      <a:endParaRPr sz="31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Independent Project Work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140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Term  1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 sz="31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r>
                        <a:rPr lang="en-GB" dirty="0"/>
                        <a:t>The Human Body</a:t>
                      </a:r>
                      <a:endParaRPr dirty="0"/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Research based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140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Term 2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31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Romans</a:t>
                      </a:r>
                      <a:r>
                        <a:rPr sz="31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
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Transferable Skills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8140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Term 2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 sz="31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r>
                        <a:rPr lang="en-GB" dirty="0"/>
                        <a:t>Irish History- A brief overview</a:t>
                      </a:r>
                      <a:endParaRPr dirty="0"/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Pupil led learning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8140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Term 3 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31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Transition Through to Secondary </a:t>
                      </a:r>
                      <a:endParaRPr sz="31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endParaRPr sz="31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Arts</a:t>
            </a:r>
          </a:p>
        </p:txBody>
      </p:sp>
      <p:sp>
        <p:nvSpPr>
          <p:cNvPr id="219" name="Shape 219"/>
          <p:cNvSpPr>
            <a:spLocks noGrp="1"/>
          </p:cNvSpPr>
          <p:nvPr>
            <p:ph type="body" idx="1"/>
          </p:nvPr>
        </p:nvSpPr>
        <p:spPr>
          <a:xfrm>
            <a:off x="417226" y="1081616"/>
            <a:ext cx="12170347" cy="6896776"/>
          </a:xfrm>
          <a:prstGeom prst="rect">
            <a:avLst/>
          </a:prstGeom>
        </p:spPr>
        <p:txBody>
          <a:bodyPr/>
          <a:lstStyle/>
          <a:p>
            <a:pPr>
              <a:buBlip>
                <a:blip r:embed="rId2"/>
              </a:buBlip>
            </a:pPr>
            <a:r>
              <a:rPr dirty="0"/>
              <a:t>Music </a:t>
            </a:r>
            <a:r>
              <a:rPr lang="en-GB" dirty="0"/>
              <a:t>–</a:t>
            </a:r>
            <a:r>
              <a:rPr dirty="0"/>
              <a:t> </a:t>
            </a:r>
            <a:r>
              <a:rPr lang="en-GB" dirty="0"/>
              <a:t>Charanga, School show</a:t>
            </a:r>
            <a:endParaRPr dirty="0"/>
          </a:p>
          <a:p>
            <a:pPr>
              <a:buBlip>
                <a:blip r:embed="rId2"/>
              </a:buBlip>
            </a:pPr>
            <a:r>
              <a:rPr dirty="0"/>
              <a:t>Art - working with different Medium, clay, </a:t>
            </a:r>
            <a:r>
              <a:rPr lang="en-GB" dirty="0"/>
              <a:t>chalk, </a:t>
            </a:r>
            <a:r>
              <a:rPr dirty="0"/>
              <a:t>charcoal </a:t>
            </a:r>
            <a:r>
              <a:rPr dirty="0" err="1"/>
              <a:t>etc</a:t>
            </a:r>
            <a:r>
              <a:rPr lang="en-GB" dirty="0"/>
              <a:t>, Art and Design Factory.</a:t>
            </a:r>
            <a:endParaRPr dirty="0"/>
          </a:p>
          <a:p>
            <a:pPr>
              <a:buBlip>
                <a:blip r:embed="rId2"/>
              </a:buBlip>
            </a:pPr>
            <a:r>
              <a:rPr dirty="0"/>
              <a:t>Drama </a:t>
            </a:r>
            <a:r>
              <a:rPr lang="en-GB" dirty="0"/>
              <a:t>–School show!</a:t>
            </a:r>
            <a:endParaRPr dirty="0"/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>
            <a:spLocks noGrp="1"/>
          </p:cNvSpPr>
          <p:nvPr>
            <p:ph type="title"/>
          </p:nvPr>
        </p:nvSpPr>
        <p:spPr>
          <a:xfrm>
            <a:off x="1041717" y="-368344"/>
            <a:ext cx="10464801" cy="2540001"/>
          </a:xfrm>
          <a:prstGeom prst="rect">
            <a:avLst/>
          </a:prstGeom>
        </p:spPr>
        <p:txBody>
          <a:bodyPr/>
          <a:lstStyle/>
          <a:p>
            <a:r>
              <a:t>PE   </a:t>
            </a:r>
          </a:p>
        </p:txBody>
      </p:sp>
      <p:sp>
        <p:nvSpPr>
          <p:cNvPr id="222" name="Shape 222"/>
          <p:cNvSpPr>
            <a:spLocks noGrp="1"/>
          </p:cNvSpPr>
          <p:nvPr>
            <p:ph type="body" idx="1"/>
          </p:nvPr>
        </p:nvSpPr>
        <p:spPr>
          <a:xfrm>
            <a:off x="462910" y="1661235"/>
            <a:ext cx="8043531" cy="6896776"/>
          </a:xfrm>
          <a:prstGeom prst="rect">
            <a:avLst/>
          </a:prstGeom>
        </p:spPr>
        <p:txBody>
          <a:bodyPr/>
          <a:lstStyle/>
          <a:p>
            <a:pPr>
              <a:buBlip>
                <a:blip r:embed="rId2"/>
              </a:buBlip>
            </a:pPr>
            <a:r>
              <a:rPr dirty="0"/>
              <a:t>Full PE uniform - labelled</a:t>
            </a:r>
          </a:p>
          <a:p>
            <a:pPr>
              <a:buBlip>
                <a:blip r:embed="rId2"/>
              </a:buBlip>
            </a:pPr>
            <a:r>
              <a:rPr dirty="0"/>
              <a:t>Swimming - After Halloween £</a:t>
            </a:r>
            <a:r>
              <a:rPr lang="en-GB" dirty="0"/>
              <a:t>3.00</a:t>
            </a:r>
            <a:r>
              <a:rPr dirty="0"/>
              <a:t> per week</a:t>
            </a:r>
          </a:p>
          <a:p>
            <a:pPr>
              <a:buBlip>
                <a:blip r:embed="rId2"/>
              </a:buBlip>
            </a:pPr>
            <a:r>
              <a:rPr lang="en-GB" dirty="0"/>
              <a:t>Handball coaching</a:t>
            </a:r>
          </a:p>
          <a:p>
            <a:pPr>
              <a:buBlip>
                <a:blip r:embed="rId2"/>
              </a:buBlip>
            </a:pPr>
            <a:r>
              <a:rPr lang="en-GB" dirty="0"/>
              <a:t>PE Curriculum- Gymnastics and Dance through CORENI</a:t>
            </a:r>
            <a:endParaRPr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EE59D7-E188-1829-2266-14F95286A6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9164" y="819150"/>
            <a:ext cx="5076825" cy="40576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11D877-AB80-B569-0A6B-271CAC659B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9164" y="4948518"/>
            <a:ext cx="5076825" cy="4805082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hape 227"/>
          <p:cNvSpPr>
            <a:spLocks noGrp="1"/>
          </p:cNvSpPr>
          <p:nvPr>
            <p:ph type="title"/>
          </p:nvPr>
        </p:nvSpPr>
        <p:spPr>
          <a:xfrm>
            <a:off x="1270000" y="-314556"/>
            <a:ext cx="10464800" cy="1641543"/>
          </a:xfrm>
          <a:prstGeom prst="rect">
            <a:avLst/>
          </a:prstGeom>
        </p:spPr>
        <p:txBody>
          <a:bodyPr/>
          <a:lstStyle/>
          <a:p>
            <a:r>
              <a:t>PDMU  </a:t>
            </a:r>
          </a:p>
        </p:txBody>
      </p:sp>
      <p:graphicFrame>
        <p:nvGraphicFramePr>
          <p:cNvPr id="228" name="Table 228"/>
          <p:cNvGraphicFramePr/>
          <p:nvPr>
            <p:extLst>
              <p:ext uri="{D42A27DB-BD31-4B8C-83A1-F6EECF244321}">
                <p14:modId xmlns:p14="http://schemas.microsoft.com/office/powerpoint/2010/main" val="1274504053"/>
              </p:ext>
            </p:extLst>
          </p:nvPr>
        </p:nvGraphicFramePr>
        <p:xfrm>
          <a:off x="203690" y="1850344"/>
          <a:ext cx="12597419" cy="13619171"/>
        </p:xfrm>
        <a:graphic>
          <a:graphicData uri="http://schemas.openxmlformats.org/drawingml/2006/table">
            <a:tbl>
              <a:tblPr>
                <a:tableStyleId>{EEE7283C-3CF3-47DC-8721-378D4A62B228}</a:tableStyleId>
              </a:tblPr>
              <a:tblGrid>
                <a:gridCol w="125974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86053">
                <a:tc>
                  <a:txBody>
                    <a:bodyPr/>
                    <a:lstStyle/>
                    <a:p>
                      <a:r>
                        <a:rPr lang="en-GB" sz="4000" b="1" i="1" u="sng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PDMU Programme for Year 7. </a:t>
                      </a:r>
                      <a:endParaRPr lang="en-GB" sz="4000" b="0" i="0" u="none" strike="noStrike" cap="none" spc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Chalkduster"/>
                      </a:endParaRPr>
                    </a:p>
                    <a:p>
                      <a:r>
                        <a:rPr lang="en-GB" sz="4000" b="1" i="1" u="sng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Living, Learning, Together.</a:t>
                      </a:r>
                      <a:r>
                        <a:rPr lang="en-GB" sz="4000" b="0" i="0" u="none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 </a:t>
                      </a:r>
                      <a:r>
                        <a:rPr lang="en-GB" sz="4000" b="0" i="0" u="sng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  <a:hlinkClick r:id="rId2"/>
                        </a:rPr>
                        <a:t>http://www.nicurriculum.org.uk/curriculum_microsite/pdmu/living_learning_together/home.asp</a:t>
                      </a:r>
                      <a:endParaRPr lang="en-GB" sz="4000" b="0" i="0" u="none" strike="noStrike" cap="none" spc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Chalkduster"/>
                      </a:endParaRPr>
                    </a:p>
                    <a:p>
                      <a:r>
                        <a:rPr lang="en-GB" sz="4000" b="0" i="0" u="none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Unit 5: Says who?</a:t>
                      </a:r>
                    </a:p>
                    <a:p>
                      <a:r>
                        <a:rPr lang="en-GB" sz="4000" b="0" i="0" u="none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Unit 1: What makes me, me?</a:t>
                      </a:r>
                    </a:p>
                    <a:p>
                      <a:r>
                        <a:rPr lang="en-GB" sz="4000" b="0" i="0" u="none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Unit 2: Thinking and Feeling.</a:t>
                      </a:r>
                    </a:p>
                    <a:p>
                      <a:r>
                        <a:rPr lang="en-GB" sz="4000" b="0" i="0" u="none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Unit 3: Fit for the Future.</a:t>
                      </a:r>
                    </a:p>
                    <a:p>
                      <a:r>
                        <a:rPr lang="en-GB" sz="4000" b="0" i="0" u="none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Unit 4: Moving On.</a:t>
                      </a:r>
                    </a:p>
                    <a:p>
                      <a:r>
                        <a:rPr lang="en-GB" sz="4000" b="0" i="0" u="none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Unit 6: Who Cares?</a:t>
                      </a:r>
                    </a:p>
                    <a:p>
                      <a:r>
                        <a:rPr lang="en-GB" sz="4000" b="0" i="0" u="none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Unit 7: New Horizons.</a:t>
                      </a:r>
                    </a:p>
                    <a:p>
                      <a:r>
                        <a:rPr lang="en-GB" sz="4000" b="0" i="0" u="none" strike="noStrike" cap="none" spc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CoreNi</a:t>
                      </a:r>
                      <a:r>
                        <a:rPr lang="en-GB" sz="4000" b="0" i="0" u="none" strike="noStrike" cap="none" spc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Chalkduster"/>
                        </a:rPr>
                        <a:t> Meditation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6053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endParaRPr sz="300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6053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endParaRPr sz="300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6053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endParaRPr sz="300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6053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endParaRPr sz="300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6053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endParaRPr sz="300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86053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endParaRPr sz="300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86053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endParaRPr sz="30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>
                <a:solidFill>
                  <a:schemeClr val="tx1">
                    <a:lumMod val="95000"/>
                  </a:schemeClr>
                </a:solidFill>
              </a:rPr>
              <a:t>Religion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3955838-989B-6D36-990F-CB34F5A236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943513"/>
              </p:ext>
            </p:extLst>
          </p:nvPr>
        </p:nvGraphicFramePr>
        <p:xfrm>
          <a:off x="1130300" y="2400300"/>
          <a:ext cx="10375900" cy="7019924"/>
        </p:xfrm>
        <a:graphic>
          <a:graphicData uri="http://schemas.openxmlformats.org/drawingml/2006/table">
            <a:tbl>
              <a:tblPr firstRow="1" firstCol="1" bandRow="1"/>
              <a:tblGrid>
                <a:gridCol w="7064082">
                  <a:extLst>
                    <a:ext uri="{9D8B030D-6E8A-4147-A177-3AD203B41FA5}">
                      <a16:colId xmlns:a16="http://schemas.microsoft.com/office/drawing/2014/main" val="310982357"/>
                    </a:ext>
                  </a:extLst>
                </a:gridCol>
                <a:gridCol w="3311818">
                  <a:extLst>
                    <a:ext uri="{9D8B030D-6E8A-4147-A177-3AD203B41FA5}">
                      <a16:colId xmlns:a16="http://schemas.microsoft.com/office/drawing/2014/main" val="2434160975"/>
                    </a:ext>
                  </a:extLst>
                </a:gridCol>
              </a:tblGrid>
              <a:tr h="573608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1 – God is Always With Us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God Knows us and Loves us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God Speaks to Us Through the Bible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 Prophets Speak the Word of God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8490948"/>
                  </a:ext>
                </a:extLst>
              </a:tr>
              <a:tr h="57360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2 – Jesus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 Parable of the Workers in the Vineyard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Jesus the Healer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“Who do you say I am?”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3677874"/>
                  </a:ext>
                </a:extLst>
              </a:tr>
              <a:tr h="38240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3 – Our Christian Vocation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God Calls Each One of Us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We Respond to God’s Call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1171710"/>
                  </a:ext>
                </a:extLst>
              </a:tr>
              <a:tr h="764810">
                <a:tc>
                  <a:txBody>
                    <a:bodyPr/>
                    <a:lstStyle/>
                    <a:p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4 – Advent and Christmas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1.Zacheriah Waits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2. Joseph Waits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3. Christians Believe in The Birth of Jesus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2672303"/>
                  </a:ext>
                </a:extLst>
              </a:tr>
              <a:tr h="57360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5 – Conscience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228600"/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We Can Hear God’s Voice Within Us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457200" indent="-228600"/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Our Conscience Develops As We Grow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228600"/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3691012"/>
                  </a:ext>
                </a:extLst>
              </a:tr>
              <a:tr h="57360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6 – Social Justice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Jesus Teaches Us To Act Justly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Jesus Teaches Us The Beatitudes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We Are Called to Our Common Home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2611135"/>
                  </a:ext>
                </a:extLst>
              </a:tr>
              <a:tr h="57360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7 – Holy Week and Easter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Walking In The Footsteps Of Jesus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My Lord And My God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Jesus’ Work Continues Today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1519575"/>
                  </a:ext>
                </a:extLst>
              </a:tr>
              <a:tr h="76481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8 – The Holy Spirit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 Holy Spirit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 Gifts Of The Holy Spirit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Come Holy Spirit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Living A Spirit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7136576"/>
                  </a:ext>
                </a:extLst>
              </a:tr>
              <a:tr h="38240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9 – We Are Called to Love and Serve the Church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Exploring Our Diocese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 Sacrament of Holy Orders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4161138"/>
                  </a:ext>
                </a:extLst>
              </a:tr>
              <a:tr h="38240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10 –  The Mass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On The Road To Emmaus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 Table Of The Lord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2528910"/>
                  </a:ext>
                </a:extLst>
              </a:tr>
              <a:tr h="327833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11: Music  for the Mass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 b="1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Music For The Mass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4061367"/>
                  </a:ext>
                </a:extLst>
              </a:tr>
              <a:tr h="1147216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GB" sz="100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Theme 12: Seasonal Material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 dirty="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Death and Eternal Life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 dirty="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Lent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 dirty="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St Patrick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 dirty="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Mary Mother of Jesus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 dirty="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Judaism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GB" sz="1000" dirty="0">
                          <a:solidFill>
                            <a:srgbClr val="FFFF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/>
                          <a:cs typeface="Times New Roman" panose="02020603050405020304" pitchFamily="18" charset="0"/>
                        </a:rPr>
                        <a:t>Judaism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9509746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70F58163-0381-510D-6697-C80C3C0523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-5873205" y="7563257"/>
            <a:ext cx="262659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IE" altLang="en-US" sz="1200" b="1" i="0" u="none" strike="noStrike" cap="none" normalizeH="0" baseline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SEVEN  - GROW IN LOVE</a:t>
            </a:r>
            <a:endParaRPr kumimoji="0" lang="en-IE" altLang="en-US" sz="1800" b="0" i="0" u="none" strike="noStrike" cap="none" normalizeH="0" baseline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Confirmation</a:t>
            </a:r>
            <a:r>
              <a:rPr lang="en-GB" dirty="0"/>
              <a:t> and Service of Light</a:t>
            </a:r>
            <a:r>
              <a:rPr dirty="0"/>
              <a:t>  </a:t>
            </a:r>
          </a:p>
        </p:txBody>
      </p:sp>
      <p:sp>
        <p:nvSpPr>
          <p:cNvPr id="234" name="Shape 234"/>
          <p:cNvSpPr>
            <a:spLocks noGrp="1"/>
          </p:cNvSpPr>
          <p:nvPr>
            <p:ph type="body" idx="1"/>
          </p:nvPr>
        </p:nvSpPr>
        <p:spPr>
          <a:xfrm>
            <a:off x="417226" y="3492500"/>
            <a:ext cx="12170347" cy="588289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54355" indent="-554355" defTabSz="443484">
              <a:spcBef>
                <a:spcPts val="3400"/>
              </a:spcBef>
              <a:buBlip>
                <a:blip r:embed="rId2"/>
              </a:buBlip>
              <a:defRPr sz="3492"/>
            </a:pPr>
            <a:r>
              <a:rPr lang="en-GB" dirty="0"/>
              <a:t>Service of Light: 9</a:t>
            </a:r>
            <a:r>
              <a:rPr lang="en-GB" baseline="30000" dirty="0"/>
              <a:t>th</a:t>
            </a:r>
            <a:r>
              <a:rPr lang="en-GB" dirty="0"/>
              <a:t> December 2025 - 1.15pm</a:t>
            </a:r>
          </a:p>
          <a:p>
            <a:pPr marL="554355" indent="-554355" defTabSz="443484">
              <a:spcBef>
                <a:spcPts val="3400"/>
              </a:spcBef>
              <a:buBlip>
                <a:blip r:embed="rId2"/>
              </a:buBlip>
              <a:defRPr sz="3492"/>
            </a:pPr>
            <a:r>
              <a:rPr lang="en-GB" dirty="0"/>
              <a:t>Confirmation: TBC</a:t>
            </a:r>
          </a:p>
          <a:p>
            <a:pPr marL="554355" indent="-554355" defTabSz="443484">
              <a:spcBef>
                <a:spcPts val="3400"/>
              </a:spcBef>
              <a:buBlip>
                <a:blip r:embed="rId2"/>
              </a:buBlip>
              <a:defRPr sz="3492"/>
            </a:pPr>
            <a:r>
              <a:rPr dirty="0"/>
              <a:t>Discuss the </a:t>
            </a:r>
            <a:r>
              <a:rPr lang="en-GB" dirty="0"/>
              <a:t> saint’s </a:t>
            </a:r>
            <a:r>
              <a:rPr dirty="0"/>
              <a:t>name they wish take and for what reason.</a:t>
            </a:r>
          </a:p>
          <a:p>
            <a:pPr marL="554355" indent="-554355" defTabSz="443484">
              <a:spcBef>
                <a:spcPts val="3400"/>
              </a:spcBef>
              <a:buBlip>
                <a:blip r:embed="rId2"/>
              </a:buBlip>
              <a:defRPr sz="3492"/>
            </a:pPr>
            <a:r>
              <a:rPr dirty="0"/>
              <a:t>Further details will be sent closer to the time.</a:t>
            </a:r>
          </a:p>
          <a:p>
            <a:pPr marL="554355" indent="-554355" defTabSz="443484">
              <a:spcBef>
                <a:spcPts val="3400"/>
              </a:spcBef>
              <a:buBlip>
                <a:blip r:embed="rId2"/>
              </a:buBlip>
              <a:defRPr sz="3492"/>
            </a:pPr>
            <a:r>
              <a:rPr dirty="0"/>
              <a:t>Encourage at home - songs, prayers, gifts and fruits of the Holy Spirit </a:t>
            </a:r>
            <a:r>
              <a:rPr dirty="0" err="1"/>
              <a:t>etc</a:t>
            </a:r>
            <a:r>
              <a:rPr dirty="0"/>
              <a:t> </a:t>
            </a:r>
            <a:endParaRPr lang="en-GB" dirty="0"/>
          </a:p>
          <a:p>
            <a:pPr marL="554355" indent="-554355" defTabSz="443484">
              <a:spcBef>
                <a:spcPts val="3400"/>
              </a:spcBef>
              <a:buBlip>
                <a:blip r:embed="rId2"/>
              </a:buBlip>
              <a:defRPr sz="3492"/>
            </a:pPr>
            <a:endParaRPr lang="en-GB" dirty="0"/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6416C-C923-AC17-1177-EF48A54AF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RSE Curriculum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78740A0-B092-B94C-8A01-4479F5B800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4155975"/>
              </p:ext>
            </p:extLst>
          </p:nvPr>
        </p:nvGraphicFramePr>
        <p:xfrm>
          <a:off x="685800" y="2222500"/>
          <a:ext cx="10896600" cy="485552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24950">
                  <a:extLst>
                    <a:ext uri="{9D8B030D-6E8A-4147-A177-3AD203B41FA5}">
                      <a16:colId xmlns:a16="http://schemas.microsoft.com/office/drawing/2014/main" val="1221076375"/>
                    </a:ext>
                  </a:extLst>
                </a:gridCol>
                <a:gridCol w="9171650">
                  <a:extLst>
                    <a:ext uri="{9D8B030D-6E8A-4147-A177-3AD203B41FA5}">
                      <a16:colId xmlns:a16="http://schemas.microsoft.com/office/drawing/2014/main" val="2418730574"/>
                    </a:ext>
                  </a:extLst>
                </a:gridCol>
              </a:tblGrid>
              <a:tr h="34570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effectLst/>
                        </a:rPr>
                        <a:t>Year 7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2000" u="sng" dirty="0">
                          <a:effectLst/>
                          <a:hlinkClick r:id="rId2"/>
                        </a:rPr>
                        <a:t>Myself</a:t>
                      </a:r>
                      <a:r>
                        <a:rPr lang="en-GB" sz="2000" dirty="0">
                          <a:effectLst/>
                        </a:rPr>
                        <a:t> Emotions and Relationships (KS2 Th 2 Feelings and Emotions St 1 their management of a range of feelings and emotions and the feelings and emotions of others)</a:t>
                      </a:r>
                    </a:p>
                    <a:p>
                      <a:pPr marL="457200">
                        <a:lnSpc>
                          <a:spcPct val="107000"/>
                        </a:lnSpc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2000" u="sng" dirty="0">
                          <a:effectLst/>
                          <a:hlinkClick r:id="rId3"/>
                        </a:rPr>
                        <a:t>Myself and Others</a:t>
                      </a:r>
                      <a:r>
                        <a:rPr lang="en-GB" sz="2000" dirty="0">
                          <a:effectLst/>
                        </a:rPr>
                        <a:t> Love (KS2 Th 5 Relationships St 2 initiating and sustaining mutually satisfying relationships)</a:t>
                      </a:r>
                    </a:p>
                    <a:p>
                      <a:pPr marL="457200">
                        <a:lnSpc>
                          <a:spcPct val="107000"/>
                        </a:lnSpc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AutoNum type="arabicPeriod"/>
                      </a:pPr>
                      <a:r>
                        <a:rPr lang="en-GB" sz="2000" u="sng" dirty="0">
                          <a:effectLst/>
                          <a:hlinkClick r:id="rId4"/>
                        </a:rPr>
                        <a:t>Myself and the Wider World</a:t>
                      </a:r>
                      <a:r>
                        <a:rPr lang="en-GB" sz="2000" dirty="0">
                          <a:effectLst/>
                        </a:rPr>
                        <a:t> Safe Internet (Th 4A Safety St 1 coping safely and efficiently with their environment)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AutoNum type="arabicPeriod"/>
                      </a:pPr>
                      <a:r>
                        <a:rPr lang="en-GB" sz="2000" dirty="0">
                          <a:effectLst/>
                        </a:rPr>
                        <a:t>What’s Inside? Workshop will take place for all P7 students. (KS2 Th 4: Health, Growth and Change: Strand 1 how to sustain their health, growth and well-being.)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30803952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745945A9-3823-7572-93A5-9CB3214A1A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4541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F4F822-3BBD-E835-65FF-9670AE4CF9B3}"/>
              </a:ext>
            </a:extLst>
          </p:cNvPr>
          <p:cNvSpPr txBox="1"/>
          <p:nvPr/>
        </p:nvSpPr>
        <p:spPr>
          <a:xfrm>
            <a:off x="1454731" y="7900780"/>
            <a:ext cx="9537700" cy="7078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tTimes New Roman"/>
                <a:ea typeface="Calibri" panose="020F0502020204030204" pitchFamily="34" charset="0"/>
                <a:cs typeface="Times New Roman" panose="02020603050405020304" pitchFamily="18" charset="0"/>
              </a:rPr>
              <a:t>*** Theme and Strand from DENI Statutory Minimum Requirements for Relationships and Sexuality Education noted beside each lesson***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93182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>
            <a:spLocks noGrp="1"/>
          </p:cNvSpPr>
          <p:nvPr>
            <p:ph type="title"/>
          </p:nvPr>
        </p:nvSpPr>
        <p:spPr>
          <a:xfrm>
            <a:off x="1269999" y="-451609"/>
            <a:ext cx="10464801" cy="2540001"/>
          </a:xfrm>
          <a:prstGeom prst="rect">
            <a:avLst/>
          </a:prstGeom>
        </p:spPr>
        <p:txBody>
          <a:bodyPr/>
          <a:lstStyle/>
          <a:p>
            <a:r>
              <a:t>Homework </a:t>
            </a:r>
          </a:p>
        </p:txBody>
      </p:sp>
      <p:graphicFrame>
        <p:nvGraphicFramePr>
          <p:cNvPr id="237" name="Table 237"/>
          <p:cNvGraphicFramePr/>
          <p:nvPr>
            <p:extLst>
              <p:ext uri="{D42A27DB-BD31-4B8C-83A1-F6EECF244321}">
                <p14:modId xmlns:p14="http://schemas.microsoft.com/office/powerpoint/2010/main" val="2792649156"/>
              </p:ext>
            </p:extLst>
          </p:nvPr>
        </p:nvGraphicFramePr>
        <p:xfrm>
          <a:off x="467134" y="1739081"/>
          <a:ext cx="6035064" cy="7142480"/>
        </p:xfrm>
        <a:graphic>
          <a:graphicData uri="http://schemas.openxmlformats.org/drawingml/2006/table">
            <a:tbl>
              <a:tblPr>
                <a:tableStyleId>{EEE7283C-3CF3-47DC-8721-378D4A62B228}</a:tableStyleId>
              </a:tblPr>
              <a:tblGrid>
                <a:gridCol w="3017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75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0876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Monday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sz="2600" dirty="0" err="1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iteracy</a:t>
                      </a:r>
                      <a:r>
                        <a:rPr lang="en-GB"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 grammar books</a:t>
                      </a:r>
                      <a:r>
                        <a:rPr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en-GB"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–</a:t>
                      </a:r>
                      <a:r>
                        <a:rPr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en-GB"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Mental</a:t>
                      </a:r>
                      <a:r>
                        <a:rPr lang="en-GB" sz="2600" baseline="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 Maths</a:t>
                      </a:r>
                    </a:p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600" baseline="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New Wave</a:t>
                      </a:r>
                      <a:endParaRPr sz="26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876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Tuesday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Literacy grammar books – Mental</a:t>
                      </a:r>
                      <a:r>
                        <a:rPr lang="en-GB" sz="2600" baseline="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 Maths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600" baseline="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New Wave</a:t>
                      </a:r>
                      <a:endParaRPr lang="en-GB" sz="26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876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Wednesday 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Literacy grammar books – Mental</a:t>
                      </a:r>
                      <a:r>
                        <a:rPr lang="en-GB" sz="2600" baseline="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 Maths</a:t>
                      </a:r>
                      <a:endParaRPr lang="en-GB" sz="26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600" baseline="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New Wave</a:t>
                      </a:r>
                      <a:endParaRPr lang="en-GB" sz="26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876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Thursday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Literacy grammar books – Mental</a:t>
                      </a:r>
                      <a:r>
                        <a:rPr lang="en-GB" sz="2600" baseline="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 Maths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600" baseline="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New Wave</a:t>
                      </a:r>
                      <a:endParaRPr lang="en-GB" sz="26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endParaRPr lang="en-GB" sz="26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38" name="Table 238"/>
          <p:cNvGraphicFramePr/>
          <p:nvPr/>
        </p:nvGraphicFramePr>
        <p:xfrm>
          <a:off x="7183859" y="1777166"/>
          <a:ext cx="4615542" cy="4615542"/>
        </p:xfrm>
        <a:graphic>
          <a:graphicData uri="http://schemas.openxmlformats.org/drawingml/2006/table">
            <a:tbl>
              <a:tblPr>
                <a:tableStyleId>{EEE7283C-3CF3-47DC-8721-378D4A62B228}</a:tableStyleId>
              </a:tblPr>
              <a:tblGrid>
                <a:gridCol w="23077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77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3851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Nightly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Spelling
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851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 sz="26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New Wave Mental Maths 
New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3851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 sz="26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Reading
Reading Book/Novel 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9" name="Shape 239"/>
          <p:cNvSpPr/>
          <p:nvPr/>
        </p:nvSpPr>
        <p:spPr>
          <a:xfrm>
            <a:off x="1678640" y="8358346"/>
            <a:ext cx="8845370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dirty="0"/>
              <a:t>CHECK and SIGN homework nightly</a:t>
            </a:r>
            <a:endParaRPr lang="en-GB" dirty="0"/>
          </a:p>
          <a:p>
            <a:r>
              <a:rPr lang="en-GB" dirty="0"/>
              <a:t>Transfer extra work</a:t>
            </a:r>
            <a:r>
              <a:rPr dirty="0"/>
              <a:t>.</a:t>
            </a: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23D64-ED44-0268-D5BB-AA1F57A87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Mobile Phones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00AC67-DCEF-3535-5D4D-5003FEC2B5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Children should not bring mobile phones and if you wish to contact them please phone the office.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If your child MUST bring a mobile phone then it must turned off and left at the office.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0911934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75585-67BF-601A-FDBC-CD934969F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399D5B-DD20-73F2-39B2-1BF39B05E4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57406" y="2743200"/>
            <a:ext cx="10464800" cy="5740400"/>
          </a:xfrm>
        </p:spPr>
        <p:txBody>
          <a:bodyPr>
            <a:normAutofit/>
          </a:bodyPr>
          <a:lstStyle/>
          <a:p>
            <a:r>
              <a:rPr lang="en-GB" dirty="0"/>
              <a:t>If you wish to contact or discuss any issue with the class teacher then please make an appointment with the school office.</a:t>
            </a:r>
          </a:p>
          <a:p>
            <a:r>
              <a:rPr lang="en-GB" dirty="0"/>
              <a:t>Teachers are not available during teaching hours and if a change to collection is needed let the office know. </a:t>
            </a:r>
          </a:p>
        </p:txBody>
      </p:sp>
    </p:spTree>
    <p:extLst>
      <p:ext uri="{BB962C8B-B14F-4D97-AF65-F5344CB8AC3E}">
        <p14:creationId xmlns:p14="http://schemas.microsoft.com/office/powerpoint/2010/main" val="2706394282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D77EE-095A-CC54-4DD8-800E28E5E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Year Arrangements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DA8B3E-D588-DFD6-EC2A-11A77EF414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School Show – 10</a:t>
            </a:r>
            <a:r>
              <a:rPr lang="en-GB" baseline="30000" dirty="0"/>
              <a:t>th</a:t>
            </a:r>
            <a:r>
              <a:rPr lang="en-GB" dirty="0"/>
              <a:t> and 11</a:t>
            </a:r>
            <a:r>
              <a:rPr lang="en-GB" baseline="30000" dirty="0"/>
              <a:t>th</a:t>
            </a:r>
            <a:r>
              <a:rPr lang="en-GB" dirty="0"/>
              <a:t> June 2026. More details to follow.</a:t>
            </a:r>
          </a:p>
          <a:p>
            <a:r>
              <a:rPr lang="en-GB" dirty="0"/>
              <a:t>Year 7 End of Year Trip- Lets Go Hydro- Date to be confirmed in new year.</a:t>
            </a:r>
          </a:p>
          <a:p>
            <a:r>
              <a:rPr lang="en-GB" dirty="0"/>
              <a:t>End of Year Presentation- More details to follow.</a:t>
            </a:r>
          </a:p>
          <a:p>
            <a:r>
              <a:rPr lang="en-GB" dirty="0"/>
              <a:t>Leavers Hoodies - fundraiser</a:t>
            </a:r>
          </a:p>
        </p:txBody>
      </p:sp>
    </p:spTree>
    <p:extLst>
      <p:ext uri="{BB962C8B-B14F-4D97-AF65-F5344CB8AC3E}">
        <p14:creationId xmlns:p14="http://schemas.microsoft.com/office/powerpoint/2010/main" val="865599233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9" name="Group 249"/>
          <p:cNvGrpSpPr/>
          <p:nvPr/>
        </p:nvGrpSpPr>
        <p:grpSpPr>
          <a:xfrm>
            <a:off x="3334940" y="1158494"/>
            <a:ext cx="6334920" cy="6277770"/>
            <a:chOff x="0" y="0"/>
            <a:chExt cx="6334918" cy="6277768"/>
          </a:xfrm>
        </p:grpSpPr>
        <p:pic>
          <p:nvPicPr>
            <p:cNvPr id="248" name="InsertedImage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63500" y="63517"/>
              <a:ext cx="6207770" cy="615095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47" name="Picture 246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6334919" cy="6277769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Chalkboard">
  <a:themeElements>
    <a:clrScheme name="Chalkboard">
      <a:dk1>
        <a:srgbClr val="000000"/>
      </a:dk1>
      <a:lt1>
        <a:srgbClr val="FFFFFF"/>
      </a:lt1>
      <a:dk2>
        <a:srgbClr val="403F3D"/>
      </a:dk2>
      <a:lt2>
        <a:srgbClr val="BFBCB6"/>
      </a:lt2>
      <a:accent1>
        <a:srgbClr val="F8D76C"/>
      </a:accent1>
      <a:accent2>
        <a:srgbClr val="CE8B45"/>
      </a:accent2>
      <a:accent3>
        <a:srgbClr val="BD6C69"/>
      </a:accent3>
      <a:accent4>
        <a:srgbClr val="816DAA"/>
      </a:accent4>
      <a:accent5>
        <a:srgbClr val="758BB2"/>
      </a:accent5>
      <a:accent6>
        <a:srgbClr val="8BAF77"/>
      </a:accent6>
      <a:hlink>
        <a:srgbClr val="0000FF"/>
      </a:hlink>
      <a:folHlink>
        <a:srgbClr val="FF00FF"/>
      </a:folHlink>
    </a:clrScheme>
    <a:fontScheme name="Chalkboard">
      <a:majorFont>
        <a:latin typeface="Chalkduster"/>
        <a:ea typeface="Chalkduster"/>
        <a:cs typeface="Chalkduster"/>
      </a:majorFont>
      <a:minorFont>
        <a:latin typeface="Chalkduster"/>
        <a:ea typeface="Chalkduster"/>
        <a:cs typeface="Chalkduster"/>
      </a:minorFont>
    </a:fontScheme>
    <a:fmtScheme name="Chalkbo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12700" dir="162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88900" dir="5400000" rotWithShape="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2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63500" dist="25400" dir="2700000" rotWithShape="0">
                <a:srgbClr val="000000">
                  <a:alpha val="70000"/>
                </a:srgbClr>
              </a:outerShdw>
            </a:effectLst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81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Chalkboard">
  <a:themeElements>
    <a:clrScheme name="Chalkboard">
      <a:dk1>
        <a:srgbClr val="000000"/>
      </a:dk1>
      <a:lt1>
        <a:srgbClr val="FFFFFF"/>
      </a:lt1>
      <a:dk2>
        <a:srgbClr val="403F3D"/>
      </a:dk2>
      <a:lt2>
        <a:srgbClr val="BFBCB6"/>
      </a:lt2>
      <a:accent1>
        <a:srgbClr val="F8D76C"/>
      </a:accent1>
      <a:accent2>
        <a:srgbClr val="CE8B45"/>
      </a:accent2>
      <a:accent3>
        <a:srgbClr val="BD6C69"/>
      </a:accent3>
      <a:accent4>
        <a:srgbClr val="816DAA"/>
      </a:accent4>
      <a:accent5>
        <a:srgbClr val="758BB2"/>
      </a:accent5>
      <a:accent6>
        <a:srgbClr val="8BAF77"/>
      </a:accent6>
      <a:hlink>
        <a:srgbClr val="0000FF"/>
      </a:hlink>
      <a:folHlink>
        <a:srgbClr val="FF00FF"/>
      </a:folHlink>
    </a:clrScheme>
    <a:fontScheme name="Chalkboard">
      <a:majorFont>
        <a:latin typeface="Chalkduster"/>
        <a:ea typeface="Chalkduster"/>
        <a:cs typeface="Chalkduster"/>
      </a:majorFont>
      <a:minorFont>
        <a:latin typeface="Chalkduster"/>
        <a:ea typeface="Chalkduster"/>
        <a:cs typeface="Chalkduster"/>
      </a:minorFont>
    </a:fontScheme>
    <a:fmtScheme name="Chalkbo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12700" dir="162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88900" dir="5400000" rotWithShape="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2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63500" dist="25400" dir="2700000" rotWithShape="0">
                <a:srgbClr val="000000">
                  <a:alpha val="70000"/>
                </a:srgbClr>
              </a:outerShdw>
            </a:effectLst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81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10153</TotalTime>
  <Words>1650</Words>
  <Application>Microsoft Office PowerPoint</Application>
  <PresentationFormat>Custom</PresentationFormat>
  <Paragraphs>243</Paragraphs>
  <Slides>21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Avenir Roman</vt:lpstr>
      <vt:lpstr>Calibri</vt:lpstr>
      <vt:lpstr>Chalkduster</vt:lpstr>
      <vt:lpstr>StTimes New Roman</vt:lpstr>
      <vt:lpstr>Times New Roman</vt:lpstr>
      <vt:lpstr>Chalkboard</vt:lpstr>
      <vt:lpstr>Year 7  Curriculum Meeting</vt:lpstr>
      <vt:lpstr>School Uniform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Literacy  AR  We encourage all children to join their local library. Suffolk Library. </vt:lpstr>
      <vt:lpstr>World Around Us  </vt:lpstr>
      <vt:lpstr>The Arts</vt:lpstr>
      <vt:lpstr>PE   </vt:lpstr>
      <vt:lpstr>PDMU  </vt:lpstr>
      <vt:lpstr>Religion </vt:lpstr>
      <vt:lpstr>Confirmation and Service of Light  </vt:lpstr>
      <vt:lpstr>RSE Curriculum</vt:lpstr>
      <vt:lpstr>Homework </vt:lpstr>
      <vt:lpstr> Mobile Phones</vt:lpstr>
      <vt:lpstr>Communication</vt:lpstr>
      <vt:lpstr>End of Year Arrangements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 Curriculum Meeting</dc:title>
  <dc:creator>P MULDOON</dc:creator>
  <cp:lastModifiedBy>S KAVANAGH</cp:lastModifiedBy>
  <cp:revision>15</cp:revision>
  <dcterms:modified xsi:type="dcterms:W3CDTF">2025-10-10T11:00:46Z</dcterms:modified>
</cp:coreProperties>
</file>