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0" r:id="rId2"/>
  </p:sldMasterIdLst>
  <p:notesMasterIdLst>
    <p:notesMasterId r:id="rId46"/>
  </p:notesMasterIdLst>
  <p:sldIdLst>
    <p:sldId id="257" r:id="rId3"/>
    <p:sldId id="258" r:id="rId4"/>
    <p:sldId id="259" r:id="rId5"/>
    <p:sldId id="302" r:id="rId6"/>
    <p:sldId id="261" r:id="rId7"/>
    <p:sldId id="262" r:id="rId8"/>
    <p:sldId id="263" r:id="rId9"/>
    <p:sldId id="265" r:id="rId10"/>
    <p:sldId id="267" r:id="rId11"/>
    <p:sldId id="309" r:id="rId12"/>
    <p:sldId id="271" r:id="rId13"/>
    <p:sldId id="272" r:id="rId14"/>
    <p:sldId id="305" r:id="rId15"/>
    <p:sldId id="306" r:id="rId16"/>
    <p:sldId id="310" r:id="rId17"/>
    <p:sldId id="277" r:id="rId18"/>
    <p:sldId id="307" r:id="rId19"/>
    <p:sldId id="279" r:id="rId20"/>
    <p:sldId id="280" r:id="rId21"/>
    <p:sldId id="283" r:id="rId22"/>
    <p:sldId id="308" r:id="rId23"/>
    <p:sldId id="289" r:id="rId24"/>
    <p:sldId id="294" r:id="rId25"/>
    <p:sldId id="290" r:id="rId26"/>
    <p:sldId id="291" r:id="rId27"/>
    <p:sldId id="292" r:id="rId28"/>
    <p:sldId id="293" r:id="rId29"/>
    <p:sldId id="295" r:id="rId30"/>
    <p:sldId id="296" r:id="rId31"/>
    <p:sldId id="315" r:id="rId32"/>
    <p:sldId id="297" r:id="rId33"/>
    <p:sldId id="298" r:id="rId34"/>
    <p:sldId id="299" r:id="rId35"/>
    <p:sldId id="300" r:id="rId36"/>
    <p:sldId id="313" r:id="rId37"/>
    <p:sldId id="301" r:id="rId38"/>
    <p:sldId id="312" r:id="rId39"/>
    <p:sldId id="314" r:id="rId40"/>
    <p:sldId id="317" r:id="rId41"/>
    <p:sldId id="318" r:id="rId42"/>
    <p:sldId id="311" r:id="rId43"/>
    <p:sldId id="316" r:id="rId44"/>
    <p:sldId id="30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9FF"/>
    <a:srgbClr val="FFFF00"/>
    <a:srgbClr val="3366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953F55-C837-C30E-1540-28694AFA28D2}" v="71" dt="2022-10-25T20:40:40.554"/>
    <p1510:client id="{5C93DE92-8B6C-4561-52EC-0961282B0376}" v="576" dt="2022-10-25T19:59:18.484"/>
    <p1510:client id="{5DE1B285-8A80-A0EF-A63F-31825F44DCB5}" v="412" dt="2022-10-25T18:39:09.081"/>
    <p1510:client id="{6986DF2B-2C28-4CF5-BBA4-B338EBB2B580}" v="29" dt="2022-10-20T09:35:24.041"/>
    <p1510:client id="{7F86FD6A-8311-4087-8C58-6C8BA13C03AA}" v="4" dt="2022-10-20T08:42:07.261"/>
    <p1510:client id="{A910B894-3D2D-2B97-DD1F-8BFFB1159AD8}" v="108" dt="2022-10-20T10:07:28.581"/>
    <p1510:client id="{B60003E4-40C4-4C76-B402-296C9884944A}" v="352" dt="2022-10-20T14:54:13.1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14" autoAdjust="0"/>
    <p:restoredTop sz="94660"/>
  </p:normalViewPr>
  <p:slideViewPr>
    <p:cSldViewPr snapToGrid="0">
      <p:cViewPr varScale="1">
        <p:scale>
          <a:sx n="108" d="100"/>
          <a:sy n="108" d="100"/>
        </p:scale>
        <p:origin x="822" y="1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microsoft.com/office/2015/10/relationships/revisionInfo" Target="revisionInfo.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D4D3DC-69E1-4FA1-B3C0-A8B43B646731}" type="datetimeFigureOut">
              <a:rPr lang="en-GB" smtClean="0"/>
              <a:t>16/09/2025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EA19EC-2C6D-47E6-8B50-9579D0E2ECF5}" type="slidenum">
              <a:rPr lang="en-GB" smtClean="0"/>
              <a:t>‹#›</a:t>
            </a:fld>
            <a:endParaRPr lang="en-GB"/>
          </a:p>
        </p:txBody>
      </p:sp>
    </p:spTree>
    <p:extLst>
      <p:ext uri="{BB962C8B-B14F-4D97-AF65-F5344CB8AC3E}">
        <p14:creationId xmlns:p14="http://schemas.microsoft.com/office/powerpoint/2010/main" val="1942340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939405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charset="0"/>
              <a:buChar char="•"/>
            </a:pPr>
            <a:r>
              <a:rPr lang="en-US"/>
              <a:t>Children should not go to classrooms</a:t>
            </a:r>
            <a:r>
              <a:rPr lang="en-US" baseline="0"/>
              <a:t> before 8:30am. If they arrive into school early they should go straight to Breakfast club which runs everyday from 8am-8.35am. The cost is £1 per day and is paid directly to the assistants supervising. </a:t>
            </a:r>
          </a:p>
          <a:p>
            <a:pPr marL="342900" indent="-342900">
              <a:buFont typeface="Arial" charset="0"/>
              <a:buChar char="•"/>
            </a:pPr>
            <a:r>
              <a:rPr lang="en-US" baseline="0"/>
              <a:t>Any child who needs to leave school early should be signed out at reception before being collected from class.</a:t>
            </a:r>
            <a:endParaRPr lang="en-US"/>
          </a:p>
        </p:txBody>
      </p:sp>
    </p:spTree>
    <p:extLst>
      <p:ext uri="{BB962C8B-B14F-4D97-AF65-F5344CB8AC3E}">
        <p14:creationId xmlns:p14="http://schemas.microsoft.com/office/powerpoint/2010/main" val="13512073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charset="0"/>
              <a:buChar char="•"/>
            </a:pPr>
            <a:endParaRPr lang="en-US" dirty="0">
              <a:cs typeface="Calibri"/>
            </a:endParaRPr>
          </a:p>
        </p:txBody>
      </p:sp>
    </p:spTree>
    <p:extLst>
      <p:ext uri="{BB962C8B-B14F-4D97-AF65-F5344CB8AC3E}">
        <p14:creationId xmlns:p14="http://schemas.microsoft.com/office/powerpoint/2010/main" val="1059728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charset="0"/>
              <a:buChar char="•"/>
            </a:pPr>
            <a:r>
              <a:rPr lang="en-US"/>
              <a:t>A</a:t>
            </a:r>
            <a:r>
              <a:rPr lang="en-US" baseline="0"/>
              <a:t> healthy break consists of one piece of fruit, a small sandwich or a plain biscuit.</a:t>
            </a:r>
          </a:p>
          <a:p>
            <a:pPr marL="342900" indent="-342900">
              <a:buFont typeface="Arial" charset="0"/>
              <a:buChar char="•"/>
            </a:pPr>
            <a:r>
              <a:rPr lang="en-US"/>
              <a:t>We would ask that children only have one thing to eat for snack.</a:t>
            </a:r>
          </a:p>
          <a:p>
            <a:pPr marL="342900" indent="-342900">
              <a:buFont typeface="Arial" charset="0"/>
              <a:buChar char="•"/>
            </a:pPr>
            <a:r>
              <a:rPr lang="en-US"/>
              <a:t>Snacks</a:t>
            </a:r>
            <a:r>
              <a:rPr lang="en-US" baseline="0"/>
              <a:t> can be purchased from the Tuck Shop which is open daily until 9am</a:t>
            </a:r>
            <a:endParaRPr lang="en-US"/>
          </a:p>
        </p:txBody>
      </p:sp>
    </p:spTree>
    <p:extLst>
      <p:ext uri="{BB962C8B-B14F-4D97-AF65-F5344CB8AC3E}">
        <p14:creationId xmlns:p14="http://schemas.microsoft.com/office/powerpoint/2010/main" val="838652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Table and Spelling</a:t>
            </a:r>
            <a:r>
              <a:rPr lang="en-GB" baseline="0"/>
              <a:t> practice book- nighty revision</a:t>
            </a:r>
            <a:endParaRPr lang="en-GB"/>
          </a:p>
        </p:txBody>
      </p:sp>
    </p:spTree>
    <p:extLst>
      <p:ext uri="{BB962C8B-B14F-4D97-AF65-F5344CB8AC3E}">
        <p14:creationId xmlns:p14="http://schemas.microsoft.com/office/powerpoint/2010/main" val="2938527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Table and Spelling</a:t>
            </a:r>
            <a:r>
              <a:rPr lang="en-GB" baseline="0"/>
              <a:t> practice book- nighty revision</a:t>
            </a:r>
            <a:endParaRPr lang="en-GB"/>
          </a:p>
        </p:txBody>
      </p:sp>
    </p:spTree>
    <p:extLst>
      <p:ext uri="{BB962C8B-B14F-4D97-AF65-F5344CB8AC3E}">
        <p14:creationId xmlns:p14="http://schemas.microsoft.com/office/powerpoint/2010/main" val="4175858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Cover</a:t>
            </a:r>
            <a:r>
              <a:rPr lang="en-GB" baseline="0"/>
              <a:t> all strands of WAU- technology, science, movement and energy and change over time</a:t>
            </a:r>
            <a:endParaRPr lang="en-GB"/>
          </a:p>
        </p:txBody>
      </p:sp>
    </p:spTree>
    <p:extLst>
      <p:ext uri="{BB962C8B-B14F-4D97-AF65-F5344CB8AC3E}">
        <p14:creationId xmlns:p14="http://schemas.microsoft.com/office/powerpoint/2010/main" val="2337950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1D73D-ECBB-48D3-BB18-91AF2FE469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725005-8540-40AB-8467-75936EB314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6EECAA-1321-4A6D-BD1D-933E2BB092B9}"/>
              </a:ext>
            </a:extLst>
          </p:cNvPr>
          <p:cNvSpPr>
            <a:spLocks noGrp="1"/>
          </p:cNvSpPr>
          <p:nvPr>
            <p:ph type="dt" sz="half" idx="10"/>
          </p:nvPr>
        </p:nvSpPr>
        <p:spPr/>
        <p:txBody>
          <a:bodyPr/>
          <a:lstStyle/>
          <a:p>
            <a:fld id="{F0F038F4-4DCB-4AA3-A2EE-B410D4B74165}" type="datetimeFigureOut">
              <a:rPr lang="en-GB" smtClean="0"/>
              <a:t>16/09/2025</a:t>
            </a:fld>
            <a:endParaRPr lang="en-GB"/>
          </a:p>
        </p:txBody>
      </p:sp>
      <p:sp>
        <p:nvSpPr>
          <p:cNvPr id="5" name="Footer Placeholder 4">
            <a:extLst>
              <a:ext uri="{FF2B5EF4-FFF2-40B4-BE49-F238E27FC236}">
                <a16:creationId xmlns:a16="http://schemas.microsoft.com/office/drawing/2014/main" id="{991EA360-484F-4BBB-A357-5B381B4336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2B2D14-BD04-4BDB-A738-EF4D54C52B55}"/>
              </a:ext>
            </a:extLst>
          </p:cNvPr>
          <p:cNvSpPr>
            <a:spLocks noGrp="1"/>
          </p:cNvSpPr>
          <p:nvPr>
            <p:ph type="sldNum" sz="quarter" idx="12"/>
          </p:nvPr>
        </p:nvSpPr>
        <p:spPr/>
        <p:txBody>
          <a:bodyPr/>
          <a:lstStyle/>
          <a:p>
            <a:fld id="{2C4965A2-62AD-4FF4-BCE9-926D695FFB10}" type="slidenum">
              <a:rPr lang="en-GB" smtClean="0"/>
              <a:t>‹#›</a:t>
            </a:fld>
            <a:endParaRPr lang="en-GB"/>
          </a:p>
        </p:txBody>
      </p:sp>
    </p:spTree>
    <p:extLst>
      <p:ext uri="{BB962C8B-B14F-4D97-AF65-F5344CB8AC3E}">
        <p14:creationId xmlns:p14="http://schemas.microsoft.com/office/powerpoint/2010/main" val="3792683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0C5F5-A597-4D20-9A69-2B4CD5803E8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079F2B-358D-4BB4-ADDA-813629B306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EE3CB0-4AF0-4319-A7A9-B127AC536B1C}"/>
              </a:ext>
            </a:extLst>
          </p:cNvPr>
          <p:cNvSpPr>
            <a:spLocks noGrp="1"/>
          </p:cNvSpPr>
          <p:nvPr>
            <p:ph type="dt" sz="half" idx="10"/>
          </p:nvPr>
        </p:nvSpPr>
        <p:spPr/>
        <p:txBody>
          <a:bodyPr/>
          <a:lstStyle/>
          <a:p>
            <a:fld id="{F0F038F4-4DCB-4AA3-A2EE-B410D4B74165}" type="datetimeFigureOut">
              <a:rPr lang="en-GB" smtClean="0"/>
              <a:t>16/09/2025</a:t>
            </a:fld>
            <a:endParaRPr lang="en-GB"/>
          </a:p>
        </p:txBody>
      </p:sp>
      <p:sp>
        <p:nvSpPr>
          <p:cNvPr id="5" name="Footer Placeholder 4">
            <a:extLst>
              <a:ext uri="{FF2B5EF4-FFF2-40B4-BE49-F238E27FC236}">
                <a16:creationId xmlns:a16="http://schemas.microsoft.com/office/drawing/2014/main" id="{7689E769-958F-4FBE-BFB5-791C0D4878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EAD717-EA46-4EC4-B5DB-0A0D639E499E}"/>
              </a:ext>
            </a:extLst>
          </p:cNvPr>
          <p:cNvSpPr>
            <a:spLocks noGrp="1"/>
          </p:cNvSpPr>
          <p:nvPr>
            <p:ph type="sldNum" sz="quarter" idx="12"/>
          </p:nvPr>
        </p:nvSpPr>
        <p:spPr/>
        <p:txBody>
          <a:bodyPr/>
          <a:lstStyle/>
          <a:p>
            <a:fld id="{2C4965A2-62AD-4FF4-BCE9-926D695FFB10}" type="slidenum">
              <a:rPr lang="en-GB" smtClean="0"/>
              <a:t>‹#›</a:t>
            </a:fld>
            <a:endParaRPr lang="en-GB"/>
          </a:p>
        </p:txBody>
      </p:sp>
    </p:spTree>
    <p:extLst>
      <p:ext uri="{BB962C8B-B14F-4D97-AF65-F5344CB8AC3E}">
        <p14:creationId xmlns:p14="http://schemas.microsoft.com/office/powerpoint/2010/main" val="1000111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C9B02-C7DF-4481-8524-8D414CCCF7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DEAE964-452B-4E51-AF59-86CD6EB366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364BD2-38F8-459B-B15F-2C517A4B9C09}"/>
              </a:ext>
            </a:extLst>
          </p:cNvPr>
          <p:cNvSpPr>
            <a:spLocks noGrp="1"/>
          </p:cNvSpPr>
          <p:nvPr>
            <p:ph type="dt" sz="half" idx="10"/>
          </p:nvPr>
        </p:nvSpPr>
        <p:spPr/>
        <p:txBody>
          <a:bodyPr/>
          <a:lstStyle/>
          <a:p>
            <a:fld id="{F0F038F4-4DCB-4AA3-A2EE-B410D4B74165}" type="datetimeFigureOut">
              <a:rPr lang="en-GB" smtClean="0"/>
              <a:t>16/09/2025</a:t>
            </a:fld>
            <a:endParaRPr lang="en-GB"/>
          </a:p>
        </p:txBody>
      </p:sp>
      <p:sp>
        <p:nvSpPr>
          <p:cNvPr id="5" name="Footer Placeholder 4">
            <a:extLst>
              <a:ext uri="{FF2B5EF4-FFF2-40B4-BE49-F238E27FC236}">
                <a16:creationId xmlns:a16="http://schemas.microsoft.com/office/drawing/2014/main" id="{2D705874-C124-4CAD-A75F-ACBE74C70B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89550C-6F09-4D3F-AF1C-3E2180AFBE22}"/>
              </a:ext>
            </a:extLst>
          </p:cNvPr>
          <p:cNvSpPr>
            <a:spLocks noGrp="1"/>
          </p:cNvSpPr>
          <p:nvPr>
            <p:ph type="sldNum" sz="quarter" idx="12"/>
          </p:nvPr>
        </p:nvSpPr>
        <p:spPr/>
        <p:txBody>
          <a:bodyPr/>
          <a:lstStyle/>
          <a:p>
            <a:fld id="{2C4965A2-62AD-4FF4-BCE9-926D695FFB10}" type="slidenum">
              <a:rPr lang="en-GB" smtClean="0"/>
              <a:t>‹#›</a:t>
            </a:fld>
            <a:endParaRPr lang="en-GB"/>
          </a:p>
        </p:txBody>
      </p:sp>
    </p:spTree>
    <p:extLst>
      <p:ext uri="{BB962C8B-B14F-4D97-AF65-F5344CB8AC3E}">
        <p14:creationId xmlns:p14="http://schemas.microsoft.com/office/powerpoint/2010/main" val="208157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A907F-A865-4827-8165-90A28A1ADD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7B9DCF-741B-40E6-A60D-92F79F5B07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5A1BA18-6E68-4D44-9E1D-2D1E84E01EE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8490B49-770F-4CD4-8EF0-B4A193439279}"/>
              </a:ext>
            </a:extLst>
          </p:cNvPr>
          <p:cNvSpPr>
            <a:spLocks noGrp="1"/>
          </p:cNvSpPr>
          <p:nvPr>
            <p:ph type="dt" sz="half" idx="10"/>
          </p:nvPr>
        </p:nvSpPr>
        <p:spPr/>
        <p:txBody>
          <a:bodyPr/>
          <a:lstStyle/>
          <a:p>
            <a:fld id="{F0F038F4-4DCB-4AA3-A2EE-B410D4B74165}" type="datetimeFigureOut">
              <a:rPr lang="en-GB" smtClean="0"/>
              <a:t>16/09/2025</a:t>
            </a:fld>
            <a:endParaRPr lang="en-GB"/>
          </a:p>
        </p:txBody>
      </p:sp>
      <p:sp>
        <p:nvSpPr>
          <p:cNvPr id="6" name="Footer Placeholder 5">
            <a:extLst>
              <a:ext uri="{FF2B5EF4-FFF2-40B4-BE49-F238E27FC236}">
                <a16:creationId xmlns:a16="http://schemas.microsoft.com/office/drawing/2014/main" id="{6FF92834-E414-478B-B161-B3BD4EE493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CA3602-7913-4554-A6FC-D8362D7AB0CC}"/>
              </a:ext>
            </a:extLst>
          </p:cNvPr>
          <p:cNvSpPr>
            <a:spLocks noGrp="1"/>
          </p:cNvSpPr>
          <p:nvPr>
            <p:ph type="sldNum" sz="quarter" idx="12"/>
          </p:nvPr>
        </p:nvSpPr>
        <p:spPr/>
        <p:txBody>
          <a:bodyPr/>
          <a:lstStyle/>
          <a:p>
            <a:fld id="{2C4965A2-62AD-4FF4-BCE9-926D695FFB10}" type="slidenum">
              <a:rPr lang="en-GB" smtClean="0"/>
              <a:t>‹#›</a:t>
            </a:fld>
            <a:endParaRPr lang="en-GB"/>
          </a:p>
        </p:txBody>
      </p:sp>
    </p:spTree>
    <p:extLst>
      <p:ext uri="{BB962C8B-B14F-4D97-AF65-F5344CB8AC3E}">
        <p14:creationId xmlns:p14="http://schemas.microsoft.com/office/powerpoint/2010/main" val="3223474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E9991-FD0C-49C1-AD1F-4BEC5CD8B5D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58A931-780D-44E1-A2D5-10C0934D34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916F263-5204-4E4B-84FB-AE94CE6215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D7DD77-9DC0-4AD4-BEB7-209E4684E2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EED9B5F-9888-40DC-BA1B-E0B982BB877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A006846-D4DD-443E-BDDF-BBE4E5F01909}"/>
              </a:ext>
            </a:extLst>
          </p:cNvPr>
          <p:cNvSpPr>
            <a:spLocks noGrp="1"/>
          </p:cNvSpPr>
          <p:nvPr>
            <p:ph type="dt" sz="half" idx="10"/>
          </p:nvPr>
        </p:nvSpPr>
        <p:spPr/>
        <p:txBody>
          <a:bodyPr/>
          <a:lstStyle/>
          <a:p>
            <a:fld id="{F0F038F4-4DCB-4AA3-A2EE-B410D4B74165}" type="datetimeFigureOut">
              <a:rPr lang="en-GB" smtClean="0"/>
              <a:t>16/09/2025</a:t>
            </a:fld>
            <a:endParaRPr lang="en-GB"/>
          </a:p>
        </p:txBody>
      </p:sp>
      <p:sp>
        <p:nvSpPr>
          <p:cNvPr id="8" name="Footer Placeholder 7">
            <a:extLst>
              <a:ext uri="{FF2B5EF4-FFF2-40B4-BE49-F238E27FC236}">
                <a16:creationId xmlns:a16="http://schemas.microsoft.com/office/drawing/2014/main" id="{24A7BF7B-C2D8-44E5-94F7-1DC4E03A523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043E8EE-8298-475D-A26A-24D274D5F8F8}"/>
              </a:ext>
            </a:extLst>
          </p:cNvPr>
          <p:cNvSpPr>
            <a:spLocks noGrp="1"/>
          </p:cNvSpPr>
          <p:nvPr>
            <p:ph type="sldNum" sz="quarter" idx="12"/>
          </p:nvPr>
        </p:nvSpPr>
        <p:spPr/>
        <p:txBody>
          <a:bodyPr/>
          <a:lstStyle/>
          <a:p>
            <a:fld id="{2C4965A2-62AD-4FF4-BCE9-926D695FFB10}" type="slidenum">
              <a:rPr lang="en-GB" smtClean="0"/>
              <a:t>‹#›</a:t>
            </a:fld>
            <a:endParaRPr lang="en-GB"/>
          </a:p>
        </p:txBody>
      </p:sp>
    </p:spTree>
    <p:extLst>
      <p:ext uri="{BB962C8B-B14F-4D97-AF65-F5344CB8AC3E}">
        <p14:creationId xmlns:p14="http://schemas.microsoft.com/office/powerpoint/2010/main" val="59099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7A57B-FD69-4A71-B757-2B39D2CDE6E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93621B3-63E0-4F2B-8215-7D531BEE7B09}"/>
              </a:ext>
            </a:extLst>
          </p:cNvPr>
          <p:cNvSpPr>
            <a:spLocks noGrp="1"/>
          </p:cNvSpPr>
          <p:nvPr>
            <p:ph type="dt" sz="half" idx="10"/>
          </p:nvPr>
        </p:nvSpPr>
        <p:spPr/>
        <p:txBody>
          <a:bodyPr/>
          <a:lstStyle/>
          <a:p>
            <a:fld id="{F0F038F4-4DCB-4AA3-A2EE-B410D4B74165}" type="datetimeFigureOut">
              <a:rPr lang="en-GB" smtClean="0"/>
              <a:t>16/09/2025</a:t>
            </a:fld>
            <a:endParaRPr lang="en-GB"/>
          </a:p>
        </p:txBody>
      </p:sp>
      <p:sp>
        <p:nvSpPr>
          <p:cNvPr id="4" name="Footer Placeholder 3">
            <a:extLst>
              <a:ext uri="{FF2B5EF4-FFF2-40B4-BE49-F238E27FC236}">
                <a16:creationId xmlns:a16="http://schemas.microsoft.com/office/drawing/2014/main" id="{0FEC852D-A2E0-4813-9E2B-136C7A2BBEF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7C128B3-21A1-4394-A9BB-385A70FF150A}"/>
              </a:ext>
            </a:extLst>
          </p:cNvPr>
          <p:cNvSpPr>
            <a:spLocks noGrp="1"/>
          </p:cNvSpPr>
          <p:nvPr>
            <p:ph type="sldNum" sz="quarter" idx="12"/>
          </p:nvPr>
        </p:nvSpPr>
        <p:spPr/>
        <p:txBody>
          <a:bodyPr/>
          <a:lstStyle/>
          <a:p>
            <a:fld id="{2C4965A2-62AD-4FF4-BCE9-926D695FFB10}" type="slidenum">
              <a:rPr lang="en-GB" smtClean="0"/>
              <a:t>‹#›</a:t>
            </a:fld>
            <a:endParaRPr lang="en-GB"/>
          </a:p>
        </p:txBody>
      </p:sp>
    </p:spTree>
    <p:extLst>
      <p:ext uri="{BB962C8B-B14F-4D97-AF65-F5344CB8AC3E}">
        <p14:creationId xmlns:p14="http://schemas.microsoft.com/office/powerpoint/2010/main" val="2710462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58EEAF-7336-4560-8388-A3B67A21DB5C}"/>
              </a:ext>
            </a:extLst>
          </p:cNvPr>
          <p:cNvSpPr>
            <a:spLocks noGrp="1"/>
          </p:cNvSpPr>
          <p:nvPr>
            <p:ph type="dt" sz="half" idx="10"/>
          </p:nvPr>
        </p:nvSpPr>
        <p:spPr/>
        <p:txBody>
          <a:bodyPr/>
          <a:lstStyle/>
          <a:p>
            <a:fld id="{F0F038F4-4DCB-4AA3-A2EE-B410D4B74165}" type="datetimeFigureOut">
              <a:rPr lang="en-GB" smtClean="0"/>
              <a:t>16/09/2025</a:t>
            </a:fld>
            <a:endParaRPr lang="en-GB"/>
          </a:p>
        </p:txBody>
      </p:sp>
      <p:sp>
        <p:nvSpPr>
          <p:cNvPr id="3" name="Footer Placeholder 2">
            <a:extLst>
              <a:ext uri="{FF2B5EF4-FFF2-40B4-BE49-F238E27FC236}">
                <a16:creationId xmlns:a16="http://schemas.microsoft.com/office/drawing/2014/main" id="{F6002FC4-3396-44C8-8FA9-E03E61B1D1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2F9FE5D-AFCA-49D2-8DE8-A7CA0559DF01}"/>
              </a:ext>
            </a:extLst>
          </p:cNvPr>
          <p:cNvSpPr>
            <a:spLocks noGrp="1"/>
          </p:cNvSpPr>
          <p:nvPr>
            <p:ph type="sldNum" sz="quarter" idx="12"/>
          </p:nvPr>
        </p:nvSpPr>
        <p:spPr/>
        <p:txBody>
          <a:bodyPr/>
          <a:lstStyle/>
          <a:p>
            <a:fld id="{2C4965A2-62AD-4FF4-BCE9-926D695FFB10}" type="slidenum">
              <a:rPr lang="en-GB" smtClean="0"/>
              <a:t>‹#›</a:t>
            </a:fld>
            <a:endParaRPr lang="en-GB"/>
          </a:p>
        </p:txBody>
      </p:sp>
    </p:spTree>
    <p:extLst>
      <p:ext uri="{BB962C8B-B14F-4D97-AF65-F5344CB8AC3E}">
        <p14:creationId xmlns:p14="http://schemas.microsoft.com/office/powerpoint/2010/main" val="2024792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EA547-3640-40BC-9AAF-047A887301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4E43C86-BC1E-4E2B-937F-B8F228A80C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259B575-FA75-4D7A-9D7A-397ADD6E7D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038687-CFC6-4D60-B96F-8F438753EE45}"/>
              </a:ext>
            </a:extLst>
          </p:cNvPr>
          <p:cNvSpPr>
            <a:spLocks noGrp="1"/>
          </p:cNvSpPr>
          <p:nvPr>
            <p:ph type="dt" sz="half" idx="10"/>
          </p:nvPr>
        </p:nvSpPr>
        <p:spPr/>
        <p:txBody>
          <a:bodyPr/>
          <a:lstStyle/>
          <a:p>
            <a:fld id="{F0F038F4-4DCB-4AA3-A2EE-B410D4B74165}" type="datetimeFigureOut">
              <a:rPr lang="en-GB" smtClean="0"/>
              <a:t>16/09/2025</a:t>
            </a:fld>
            <a:endParaRPr lang="en-GB"/>
          </a:p>
        </p:txBody>
      </p:sp>
      <p:sp>
        <p:nvSpPr>
          <p:cNvPr id="6" name="Footer Placeholder 5">
            <a:extLst>
              <a:ext uri="{FF2B5EF4-FFF2-40B4-BE49-F238E27FC236}">
                <a16:creationId xmlns:a16="http://schemas.microsoft.com/office/drawing/2014/main" id="{CC0B2F88-D033-4437-ACDF-E04E06D17C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B5E625-01FE-48EC-8324-F9BC9A436552}"/>
              </a:ext>
            </a:extLst>
          </p:cNvPr>
          <p:cNvSpPr>
            <a:spLocks noGrp="1"/>
          </p:cNvSpPr>
          <p:nvPr>
            <p:ph type="sldNum" sz="quarter" idx="12"/>
          </p:nvPr>
        </p:nvSpPr>
        <p:spPr/>
        <p:txBody>
          <a:bodyPr/>
          <a:lstStyle/>
          <a:p>
            <a:fld id="{2C4965A2-62AD-4FF4-BCE9-926D695FFB10}" type="slidenum">
              <a:rPr lang="en-GB" smtClean="0"/>
              <a:t>‹#›</a:t>
            </a:fld>
            <a:endParaRPr lang="en-GB"/>
          </a:p>
        </p:txBody>
      </p:sp>
    </p:spTree>
    <p:extLst>
      <p:ext uri="{BB962C8B-B14F-4D97-AF65-F5344CB8AC3E}">
        <p14:creationId xmlns:p14="http://schemas.microsoft.com/office/powerpoint/2010/main" val="575854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55EFD-025F-4623-A2C9-F0B08DDE0A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E10E880-74B9-4DD7-BBB8-C5EDD7B0AD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DB79231-BEDC-4175-B086-AA2141CF04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D6EC13-5CC4-48A1-9F72-080A89A98FF0}"/>
              </a:ext>
            </a:extLst>
          </p:cNvPr>
          <p:cNvSpPr>
            <a:spLocks noGrp="1"/>
          </p:cNvSpPr>
          <p:nvPr>
            <p:ph type="dt" sz="half" idx="10"/>
          </p:nvPr>
        </p:nvSpPr>
        <p:spPr/>
        <p:txBody>
          <a:bodyPr/>
          <a:lstStyle/>
          <a:p>
            <a:fld id="{F0F038F4-4DCB-4AA3-A2EE-B410D4B74165}" type="datetimeFigureOut">
              <a:rPr lang="en-GB" smtClean="0"/>
              <a:t>16/09/2025</a:t>
            </a:fld>
            <a:endParaRPr lang="en-GB"/>
          </a:p>
        </p:txBody>
      </p:sp>
      <p:sp>
        <p:nvSpPr>
          <p:cNvPr id="6" name="Footer Placeholder 5">
            <a:extLst>
              <a:ext uri="{FF2B5EF4-FFF2-40B4-BE49-F238E27FC236}">
                <a16:creationId xmlns:a16="http://schemas.microsoft.com/office/drawing/2014/main" id="{8C4550FD-64CE-4D55-AF9C-7235AF43D7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CDFC66-054B-43D9-8112-A6C862407844}"/>
              </a:ext>
            </a:extLst>
          </p:cNvPr>
          <p:cNvSpPr>
            <a:spLocks noGrp="1"/>
          </p:cNvSpPr>
          <p:nvPr>
            <p:ph type="sldNum" sz="quarter" idx="12"/>
          </p:nvPr>
        </p:nvSpPr>
        <p:spPr/>
        <p:txBody>
          <a:bodyPr/>
          <a:lstStyle/>
          <a:p>
            <a:fld id="{2C4965A2-62AD-4FF4-BCE9-926D695FFB10}" type="slidenum">
              <a:rPr lang="en-GB" smtClean="0"/>
              <a:t>‹#›</a:t>
            </a:fld>
            <a:endParaRPr lang="en-GB"/>
          </a:p>
        </p:txBody>
      </p:sp>
    </p:spTree>
    <p:extLst>
      <p:ext uri="{BB962C8B-B14F-4D97-AF65-F5344CB8AC3E}">
        <p14:creationId xmlns:p14="http://schemas.microsoft.com/office/powerpoint/2010/main" val="10144051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E331C-933A-4A82-A4DF-27C5CFEEBE2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FC5B55-F4F6-4B2C-BEB9-F72F43C3630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5F1D13-8E02-479F-A44D-6885400C9E90}"/>
              </a:ext>
            </a:extLst>
          </p:cNvPr>
          <p:cNvSpPr>
            <a:spLocks noGrp="1"/>
          </p:cNvSpPr>
          <p:nvPr>
            <p:ph type="dt" sz="half" idx="10"/>
          </p:nvPr>
        </p:nvSpPr>
        <p:spPr/>
        <p:txBody>
          <a:bodyPr/>
          <a:lstStyle/>
          <a:p>
            <a:fld id="{F0F038F4-4DCB-4AA3-A2EE-B410D4B74165}" type="datetimeFigureOut">
              <a:rPr lang="en-GB" smtClean="0"/>
              <a:t>16/09/2025</a:t>
            </a:fld>
            <a:endParaRPr lang="en-GB"/>
          </a:p>
        </p:txBody>
      </p:sp>
      <p:sp>
        <p:nvSpPr>
          <p:cNvPr id="5" name="Footer Placeholder 4">
            <a:extLst>
              <a:ext uri="{FF2B5EF4-FFF2-40B4-BE49-F238E27FC236}">
                <a16:creationId xmlns:a16="http://schemas.microsoft.com/office/drawing/2014/main" id="{A719CF12-D61E-4DAF-9443-1BAEE81ECB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8C305C-5D52-4AB7-AF6D-C8703B315607}"/>
              </a:ext>
            </a:extLst>
          </p:cNvPr>
          <p:cNvSpPr>
            <a:spLocks noGrp="1"/>
          </p:cNvSpPr>
          <p:nvPr>
            <p:ph type="sldNum" sz="quarter" idx="12"/>
          </p:nvPr>
        </p:nvSpPr>
        <p:spPr/>
        <p:txBody>
          <a:bodyPr/>
          <a:lstStyle/>
          <a:p>
            <a:fld id="{2C4965A2-62AD-4FF4-BCE9-926D695FFB10}" type="slidenum">
              <a:rPr lang="en-GB" smtClean="0"/>
              <a:t>‹#›</a:t>
            </a:fld>
            <a:endParaRPr lang="en-GB"/>
          </a:p>
        </p:txBody>
      </p:sp>
    </p:spTree>
    <p:extLst>
      <p:ext uri="{BB962C8B-B14F-4D97-AF65-F5344CB8AC3E}">
        <p14:creationId xmlns:p14="http://schemas.microsoft.com/office/powerpoint/2010/main" val="3827139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78EC95-79F2-440C-AD62-EEFE0777B69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37978B-F6C0-42E9-8AE4-C620EC203C4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1E21C9-9190-4D9A-A8C2-1D0776251553}"/>
              </a:ext>
            </a:extLst>
          </p:cNvPr>
          <p:cNvSpPr>
            <a:spLocks noGrp="1"/>
          </p:cNvSpPr>
          <p:nvPr>
            <p:ph type="dt" sz="half" idx="10"/>
          </p:nvPr>
        </p:nvSpPr>
        <p:spPr/>
        <p:txBody>
          <a:bodyPr/>
          <a:lstStyle/>
          <a:p>
            <a:fld id="{F0F038F4-4DCB-4AA3-A2EE-B410D4B74165}" type="datetimeFigureOut">
              <a:rPr lang="en-GB" smtClean="0"/>
              <a:t>16/09/2025</a:t>
            </a:fld>
            <a:endParaRPr lang="en-GB"/>
          </a:p>
        </p:txBody>
      </p:sp>
      <p:sp>
        <p:nvSpPr>
          <p:cNvPr id="5" name="Footer Placeholder 4">
            <a:extLst>
              <a:ext uri="{FF2B5EF4-FFF2-40B4-BE49-F238E27FC236}">
                <a16:creationId xmlns:a16="http://schemas.microsoft.com/office/drawing/2014/main" id="{98AFD36D-E005-4EE6-9589-BD2D294ECA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B67612-92E8-4250-89B8-7224D1D7E230}"/>
              </a:ext>
            </a:extLst>
          </p:cNvPr>
          <p:cNvSpPr>
            <a:spLocks noGrp="1"/>
          </p:cNvSpPr>
          <p:nvPr>
            <p:ph type="sldNum" sz="quarter" idx="12"/>
          </p:nvPr>
        </p:nvSpPr>
        <p:spPr/>
        <p:txBody>
          <a:bodyPr/>
          <a:lstStyle/>
          <a:p>
            <a:fld id="{2C4965A2-62AD-4FF4-BCE9-926D695FFB10}" type="slidenum">
              <a:rPr lang="en-GB" smtClean="0"/>
              <a:t>‹#›</a:t>
            </a:fld>
            <a:endParaRPr lang="en-GB"/>
          </a:p>
        </p:txBody>
      </p:sp>
    </p:spTree>
    <p:extLst>
      <p:ext uri="{BB962C8B-B14F-4D97-AF65-F5344CB8AC3E}">
        <p14:creationId xmlns:p14="http://schemas.microsoft.com/office/powerpoint/2010/main" val="186079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95039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smtClean="0"/>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84065D-F351-4B03-BD91-D8A6B8D4B362}" type="slidenum">
              <a:rPr lang="en-US" smtClean="0"/>
              <a:t>‹#›</a:t>
            </a:fld>
            <a:endParaRPr lang="en-US"/>
          </a:p>
        </p:txBody>
      </p:sp>
    </p:spTree>
    <p:extLst>
      <p:ext uri="{BB962C8B-B14F-4D97-AF65-F5344CB8AC3E}">
        <p14:creationId xmlns:p14="http://schemas.microsoft.com/office/powerpoint/2010/main" val="238444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5625343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a:p>
        </p:txBody>
      </p:sp>
    </p:spTree>
    <p:extLst>
      <p:ext uri="{BB962C8B-B14F-4D97-AF65-F5344CB8AC3E}">
        <p14:creationId xmlns:p14="http://schemas.microsoft.com/office/powerpoint/2010/main" val="25352080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9323137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8699657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8796316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5670275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0369671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9/16/2025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4563468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6531885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868060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4531768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715245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5521170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0876044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9063998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30" name="Shape 30"/>
          <p:cNvSpPr>
            <a:spLocks noGrp="1"/>
          </p:cNvSpPr>
          <p:nvPr>
            <p:ph type="title"/>
          </p:nvPr>
        </p:nvSpPr>
        <p:spPr>
          <a:xfrm>
            <a:off x="1190625" y="0"/>
            <a:ext cx="9810750" cy="3473648"/>
          </a:xfrm>
          <a:prstGeom prst="rect">
            <a:avLst/>
          </a:prstGeom>
        </p:spPr>
        <p:txBody>
          <a:bodyPr lIns="0" tIns="0" rIns="0" bIns="0" anchor="b"/>
          <a:lstStyle/>
          <a:p>
            <a:pPr lvl="0">
              <a:defRPr sz="1800"/>
            </a:pPr>
            <a:r>
              <a:rPr sz="5625"/>
              <a:t>Title Text</a:t>
            </a:r>
          </a:p>
        </p:txBody>
      </p:sp>
      <p:sp>
        <p:nvSpPr>
          <p:cNvPr id="31" name="Shape 31"/>
          <p:cNvSpPr>
            <a:spLocks noGrp="1"/>
          </p:cNvSpPr>
          <p:nvPr>
            <p:ph type="body" idx="1"/>
          </p:nvPr>
        </p:nvSpPr>
        <p:spPr>
          <a:xfrm>
            <a:off x="1190625" y="3536156"/>
            <a:ext cx="9810750" cy="2509242"/>
          </a:xfrm>
          <a:prstGeom prst="rect">
            <a:avLst/>
          </a:prstGeom>
        </p:spPr>
        <p:txBody>
          <a:bodyPr lIns="0" tIns="0" rIns="0" bIns="0"/>
          <a:lstStyle/>
          <a:p>
            <a:pPr lvl="0">
              <a:defRPr sz="1800"/>
            </a:pPr>
            <a:r>
              <a:rPr sz="2672"/>
              <a:t>Body Level One</a:t>
            </a:r>
          </a:p>
          <a:p>
            <a:pPr lvl="1">
              <a:defRPr sz="1800"/>
            </a:pPr>
            <a:r>
              <a:rPr sz="2672"/>
              <a:t>Body Level Two</a:t>
            </a:r>
          </a:p>
          <a:p>
            <a:pPr lvl="2">
              <a:defRPr sz="1800"/>
            </a:pPr>
            <a:r>
              <a:rPr sz="2672"/>
              <a:t>Body Level Three</a:t>
            </a:r>
          </a:p>
          <a:p>
            <a:pPr lvl="3">
              <a:defRPr sz="1800"/>
            </a:pPr>
            <a:r>
              <a:rPr sz="2672"/>
              <a:t>Body Level Four</a:t>
            </a:r>
          </a:p>
          <a:p>
            <a:pPr lvl="4">
              <a:defRPr sz="1800"/>
            </a:pPr>
            <a:r>
              <a:rPr sz="2672"/>
              <a:t>Body Level Five</a:t>
            </a:r>
          </a:p>
        </p:txBody>
      </p:sp>
    </p:spTree>
    <p:extLst>
      <p:ext uri="{BB962C8B-B14F-4D97-AF65-F5344CB8AC3E}">
        <p14:creationId xmlns:p14="http://schemas.microsoft.com/office/powerpoint/2010/main" val="1657701812"/>
      </p:ext>
    </p:extLst>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42" name="Shape 42"/>
          <p:cNvSpPr>
            <a:spLocks noGrp="1"/>
          </p:cNvSpPr>
          <p:nvPr>
            <p:ph type="title"/>
          </p:nvPr>
        </p:nvSpPr>
        <p:spPr>
          <a:xfrm>
            <a:off x="1190625" y="2268141"/>
            <a:ext cx="9810750" cy="2321719"/>
          </a:xfrm>
          <a:prstGeom prst="rect">
            <a:avLst/>
          </a:prstGeom>
        </p:spPr>
        <p:txBody>
          <a:bodyPr lIns="0" tIns="0" rIns="0" bIns="0" anchor="ctr">
            <a:normAutofit/>
          </a:bodyPr>
          <a:lstStyle/>
          <a:p>
            <a:pPr lvl="0">
              <a:defRPr sz="1800"/>
            </a:pPr>
            <a:r>
              <a:rPr sz="5625"/>
              <a:t>Title Text</a:t>
            </a:r>
          </a:p>
        </p:txBody>
      </p:sp>
    </p:spTree>
    <p:extLst>
      <p:ext uri="{BB962C8B-B14F-4D97-AF65-F5344CB8AC3E}">
        <p14:creationId xmlns:p14="http://schemas.microsoft.com/office/powerpoint/2010/main" val="464177565"/>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951FB53-ADF5-439B-8906-2BD53CEEC3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FFEDF5-E526-4F90-96FC-05C1380904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5C5A27-0200-4839-8491-14F936FEBF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F038F4-4DCB-4AA3-A2EE-B410D4B74165}" type="datetimeFigureOut">
              <a:rPr lang="en-GB" smtClean="0"/>
              <a:t>16/09/2025</a:t>
            </a:fld>
            <a:endParaRPr lang="en-GB"/>
          </a:p>
        </p:txBody>
      </p:sp>
      <p:sp>
        <p:nvSpPr>
          <p:cNvPr id="5" name="Footer Placeholder 4">
            <a:extLst>
              <a:ext uri="{FF2B5EF4-FFF2-40B4-BE49-F238E27FC236}">
                <a16:creationId xmlns:a16="http://schemas.microsoft.com/office/drawing/2014/main" id="{479A21A0-4E77-492C-A3B3-79A46A9C8D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58D5E9B-98A6-4FD4-81AC-451C50ED32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4965A2-62AD-4FF4-BCE9-926D695FFB10}" type="slidenum">
              <a:rPr lang="en-GB" smtClean="0"/>
              <a:t>‹#›</a:t>
            </a:fld>
            <a:endParaRPr lang="en-GB"/>
          </a:p>
        </p:txBody>
      </p:sp>
    </p:spTree>
    <p:extLst>
      <p:ext uri="{BB962C8B-B14F-4D97-AF65-F5344CB8AC3E}">
        <p14:creationId xmlns:p14="http://schemas.microsoft.com/office/powerpoint/2010/main" val="38234774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F0F038F4-4DCB-4AA3-A2EE-B410D4B74165}" type="datetimeFigureOut">
              <a:rPr lang="en-GB" smtClean="0"/>
              <a:t>16/09/2025</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2C4965A2-62AD-4FF4-BCE9-926D695FFB10}" type="slidenum">
              <a:rPr lang="en-GB" smtClean="0"/>
              <a:t>‹#›</a:t>
            </a:fld>
            <a:endParaRPr lang="en-GB"/>
          </a:p>
        </p:txBody>
      </p:sp>
    </p:spTree>
    <p:extLst>
      <p:ext uri="{BB962C8B-B14F-4D97-AF65-F5344CB8AC3E}">
        <p14:creationId xmlns:p14="http://schemas.microsoft.com/office/powerpoint/2010/main" val="641872054"/>
      </p:ext>
    </p:extLst>
  </p:cSld>
  <p:clrMap bg1="dk1" tx1="lt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 id="2147483699" r:id="rId19"/>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9.xml"/><Relationship Id="rId5" Type="http://schemas.openxmlformats.org/officeDocument/2006/relationships/image" Target="../media/image4.jpe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5.jpe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9.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9.xml"/><Relationship Id="rId5" Type="http://schemas.openxmlformats.org/officeDocument/2006/relationships/image" Target="../media/image13.pn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20.png"/><Relationship Id="rId5" Type="http://schemas.openxmlformats.org/officeDocument/2006/relationships/image" Target="../media/image1.jpe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9.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29.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29.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jpeg"/><Relationship Id="rId1" Type="http://schemas.openxmlformats.org/officeDocument/2006/relationships/slideLayout" Target="../slideLayouts/slideLayout29.xml"/><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jpeg"/><Relationship Id="rId1" Type="http://schemas.openxmlformats.org/officeDocument/2006/relationships/slideLayout" Target="../slideLayouts/slideLayout29.xml"/><Relationship Id="rId5" Type="http://schemas.openxmlformats.org/officeDocument/2006/relationships/image" Target="../media/image37.pn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jpeg"/><Relationship Id="rId1" Type="http://schemas.openxmlformats.org/officeDocument/2006/relationships/slideLayout" Target="../slideLayouts/slideLayout29.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jpe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jpeg"/><Relationship Id="rId1" Type="http://schemas.openxmlformats.org/officeDocument/2006/relationships/slideLayout" Target="../slideLayouts/slideLayout29.xml"/><Relationship Id="rId4" Type="http://schemas.openxmlformats.org/officeDocument/2006/relationships/image" Target="../media/image44.png"/></Relationships>
</file>

<file path=ppt/slides/_rels/slide1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jpe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jpe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jpe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jpeg"/><Relationship Id="rId1" Type="http://schemas.openxmlformats.org/officeDocument/2006/relationships/slideLayout" Target="../slideLayouts/slideLayout18.xml"/><Relationship Id="rId5" Type="http://schemas.openxmlformats.org/officeDocument/2006/relationships/image" Target="../media/image49.png"/><Relationship Id="rId4" Type="http://schemas.openxmlformats.org/officeDocument/2006/relationships/image" Target="../media/image48.png"/></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jpeg"/><Relationship Id="rId1" Type="http://schemas.openxmlformats.org/officeDocument/2006/relationships/slideLayout" Target="../slideLayouts/slideLayout29.xml"/><Relationship Id="rId4" Type="http://schemas.openxmlformats.org/officeDocument/2006/relationships/image" Target="../media/image51.png"/></Relationships>
</file>

<file path=ppt/slides/_rels/slide2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jpeg"/><Relationship Id="rId1" Type="http://schemas.openxmlformats.org/officeDocument/2006/relationships/slideLayout" Target="../slideLayouts/slideLayout29.xml"/><Relationship Id="rId4" Type="http://schemas.openxmlformats.org/officeDocument/2006/relationships/image" Target="../media/image53.png"/></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1.jpeg"/><Relationship Id="rId1" Type="http://schemas.openxmlformats.org/officeDocument/2006/relationships/slideLayout" Target="../slideLayouts/slideLayout29.xml"/><Relationship Id="rId4" Type="http://schemas.openxmlformats.org/officeDocument/2006/relationships/image" Target="../media/image55.png"/></Relationships>
</file>

<file path=ppt/slides/_rels/slide2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jpeg"/><Relationship Id="rId1" Type="http://schemas.openxmlformats.org/officeDocument/2006/relationships/slideLayout" Target="../slideLayouts/slideLayout29.xml"/><Relationship Id="rId4" Type="http://schemas.openxmlformats.org/officeDocument/2006/relationships/image" Target="../media/image57.png"/></Relationships>
</file>

<file path=ppt/slides/_rels/slide2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1.jpe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jpeg"/><Relationship Id="rId1" Type="http://schemas.openxmlformats.org/officeDocument/2006/relationships/slideLayout" Target="../slideLayouts/slideLayout29.xml"/><Relationship Id="rId4" Type="http://schemas.openxmlformats.org/officeDocument/2006/relationships/image" Target="../media/image60.jpeg"/></Relationships>
</file>

<file path=ppt/slides/_rels/slide3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jpeg"/><Relationship Id="rId1" Type="http://schemas.openxmlformats.org/officeDocument/2006/relationships/slideLayout" Target="../slideLayouts/slideLayout29.xml"/><Relationship Id="rId5" Type="http://schemas.openxmlformats.org/officeDocument/2006/relationships/image" Target="../media/image61.png"/><Relationship Id="rId4" Type="http://schemas.openxmlformats.org/officeDocument/2006/relationships/image" Target="../media/image60.jpeg"/></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2.jpeg"/><Relationship Id="rId1" Type="http://schemas.openxmlformats.org/officeDocument/2006/relationships/slideLayout" Target="../slideLayouts/slideLayout29.xml"/><Relationship Id="rId4" Type="http://schemas.openxmlformats.org/officeDocument/2006/relationships/image" Target="../media/image63.jpeg"/></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30.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33.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1.jpeg"/><Relationship Id="rId7" Type="http://schemas.openxmlformats.org/officeDocument/2006/relationships/image" Target="../media/image71.jpeg"/><Relationship Id="rId2" Type="http://schemas.openxmlformats.org/officeDocument/2006/relationships/image" Target="../media/image67.jpeg"/><Relationship Id="rId1" Type="http://schemas.openxmlformats.org/officeDocument/2006/relationships/slideLayout" Target="../slideLayouts/slideLayout29.xml"/><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68.jpeg"/></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3.png"/><Relationship Id="rId1" Type="http://schemas.openxmlformats.org/officeDocument/2006/relationships/slideLayout" Target="../slideLayouts/slideLayout29.xml"/><Relationship Id="rId4" Type="http://schemas.openxmlformats.org/officeDocument/2006/relationships/image" Target="../media/image74.jpeg"/></Relationships>
</file>

<file path=ppt/slides/_rels/slide3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29.xml"/><Relationship Id="rId5" Type="http://schemas.openxmlformats.org/officeDocument/2006/relationships/image" Target="../media/image77.png"/><Relationship Id="rId4" Type="http://schemas.openxmlformats.org/officeDocument/2006/relationships/image" Target="../media/image1.jpeg"/></Relationships>
</file>

<file path=ppt/slides/_rels/slide36.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1.jpeg"/><Relationship Id="rId1" Type="http://schemas.openxmlformats.org/officeDocument/2006/relationships/slideLayout" Target="../slideLayouts/slideLayout30.xml"/><Relationship Id="rId5" Type="http://schemas.openxmlformats.org/officeDocument/2006/relationships/image" Target="../media/image80.png"/><Relationship Id="rId4" Type="http://schemas.openxmlformats.org/officeDocument/2006/relationships/image" Target="../media/image79.png"/></Relationships>
</file>

<file path=ppt/slides/_rels/slide3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1.jpe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1.jpe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1.jpe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1.jpeg"/><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jpeg"/><Relationship Id="rId1" Type="http://schemas.openxmlformats.org/officeDocument/2006/relationships/slideLayout" Target="../slideLayouts/slideLayout29.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4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1.jpeg"/><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1.jpe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8" name="4576708_300.jpeg"/>
          <p:cNvPicPr/>
          <p:nvPr/>
        </p:nvPicPr>
        <p:blipFill>
          <a:blip r:embed="rId2"/>
          <a:stretch>
            <a:fillRect/>
          </a:stretch>
        </p:blipFill>
        <p:spPr>
          <a:xfrm>
            <a:off x="5189636" y="950621"/>
            <a:ext cx="1812727" cy="1812727"/>
          </a:xfrm>
          <a:prstGeom prst="rect">
            <a:avLst/>
          </a:prstGeom>
          <a:ln w="12700">
            <a:miter lim="400000"/>
          </a:ln>
        </p:spPr>
      </p:pic>
      <p:pic>
        <p:nvPicPr>
          <p:cNvPr id="2" name="4576708_300.jpeg">
            <a:extLst>
              <a:ext uri="{FF2B5EF4-FFF2-40B4-BE49-F238E27FC236}">
                <a16:creationId xmlns:a16="http://schemas.microsoft.com/office/drawing/2014/main" id="{6FC51403-8B9B-371E-95FF-8E76E3A730A4}"/>
              </a:ext>
            </a:extLst>
          </p:cNvPr>
          <p:cNvPicPr/>
          <p:nvPr/>
        </p:nvPicPr>
        <p:blipFill>
          <a:blip r:embed="rId2"/>
          <a:stretch>
            <a:fillRect/>
          </a:stretch>
        </p:blipFill>
        <p:spPr>
          <a:xfrm>
            <a:off x="10680054" y="5654618"/>
            <a:ext cx="586011" cy="587127"/>
          </a:xfrm>
          <a:prstGeom prst="rect">
            <a:avLst/>
          </a:prstGeom>
          <a:ln w="12700">
            <a:miter lim="400000"/>
          </a:ln>
        </p:spPr>
      </p:pic>
      <p:sp>
        <p:nvSpPr>
          <p:cNvPr id="4" name="Title 3">
            <a:extLst>
              <a:ext uri="{FF2B5EF4-FFF2-40B4-BE49-F238E27FC236}">
                <a16:creationId xmlns:a16="http://schemas.microsoft.com/office/drawing/2014/main" id="{6461DDB8-7C57-CF00-37A4-CC9ED9416EE1}"/>
              </a:ext>
            </a:extLst>
          </p:cNvPr>
          <p:cNvSpPr>
            <a:spLocks noGrp="1"/>
          </p:cNvSpPr>
          <p:nvPr>
            <p:ph type="title"/>
          </p:nvPr>
        </p:nvSpPr>
        <p:spPr>
          <a:xfrm>
            <a:off x="2079695" y="4354881"/>
            <a:ext cx="8032610" cy="837098"/>
          </a:xfrm>
        </p:spPr>
        <p:txBody>
          <a:bodyPr>
            <a:noAutofit/>
          </a:bodyPr>
          <a:lstStyle/>
          <a:p>
            <a:pPr algn="ctr"/>
            <a:br>
              <a:rPr lang="en-GB" sz="4400" dirty="0"/>
            </a:br>
            <a:br>
              <a:rPr lang="en-GB" sz="4400" dirty="0"/>
            </a:br>
            <a:r>
              <a:rPr lang="en-GB" sz="4400" dirty="0"/>
              <a:t>Saint Oliver Plunkett P.S.</a:t>
            </a:r>
            <a:br>
              <a:rPr lang="en-GB" sz="4400" dirty="0"/>
            </a:br>
            <a:r>
              <a:rPr lang="en-GB" sz="4400" dirty="0"/>
              <a:t>Year 5 Curriculum Meeting</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0" name="4576708_300.jpeg"/>
          <p:cNvPicPr/>
          <p:nvPr/>
        </p:nvPicPr>
        <p:blipFill>
          <a:blip r:embed="rId3"/>
          <a:stretch>
            <a:fillRect/>
          </a:stretch>
        </p:blipFill>
        <p:spPr>
          <a:xfrm>
            <a:off x="10753700" y="5629672"/>
            <a:ext cx="586011" cy="587127"/>
          </a:xfrm>
          <a:prstGeom prst="rect">
            <a:avLst/>
          </a:prstGeom>
          <a:ln w="12700">
            <a:miter lim="400000"/>
          </a:ln>
        </p:spPr>
      </p:pic>
      <p:sp>
        <p:nvSpPr>
          <p:cNvPr id="52" name="Shape 52"/>
          <p:cNvSpPr>
            <a:spLocks noGrp="1"/>
          </p:cNvSpPr>
          <p:nvPr>
            <p:ph type="body" idx="1"/>
          </p:nvPr>
        </p:nvSpPr>
        <p:spPr>
          <a:xfrm>
            <a:off x="3168437" y="1016438"/>
            <a:ext cx="5814042" cy="1258571"/>
          </a:xfrm>
          <a:prstGeom prst="rect">
            <a:avLst/>
          </a:prstGeom>
          <a:noFill/>
          <a:effectLst>
            <a:outerShdw blurRad="177800" dist="190500" dir="2700000" rotWithShape="0">
              <a:srgbClr val="000000">
                <a:alpha val="78999"/>
              </a:srgbClr>
            </a:outerShdw>
          </a:effectLst>
        </p:spPr>
        <p:txBody>
          <a:bodyPr vert="horz" lIns="0" tIns="0" rIns="0" bIns="0" rtlCol="0" anchor="b">
            <a:normAutofit fontScale="85000" lnSpcReduction="20000"/>
          </a:bodyPr>
          <a:lstStyle>
            <a:lvl1pPr algn="ctr" defTabSz="519937">
              <a:spcBef>
                <a:spcPts val="0"/>
              </a:spcBef>
              <a:defRPr sz="7476">
                <a:latin typeface="Gill Sans"/>
                <a:ea typeface="Gill Sans"/>
                <a:cs typeface="Gill Sans"/>
                <a:sym typeface="Gill Sans"/>
              </a:defRPr>
            </a:lvl1pPr>
          </a:lstStyle>
          <a:p>
            <a:pPr marL="0" indent="0">
              <a:buNone/>
              <a:defRPr sz="1800"/>
            </a:pPr>
            <a:r>
              <a:rPr sz="5256" b="1">
                <a:latin typeface="Comic Sans MS" charset="0"/>
                <a:ea typeface="Comic Sans MS" charset="0"/>
                <a:cs typeface="Comic Sans MS" charset="0"/>
              </a:rPr>
              <a:t>Year 5</a:t>
            </a:r>
            <a:endParaRPr lang="en-US" sz="5256" b="1">
              <a:latin typeface="Comic Sans MS" charset="0"/>
              <a:ea typeface="Comic Sans MS" charset="0"/>
              <a:cs typeface="Comic Sans MS" charset="0"/>
            </a:endParaRPr>
          </a:p>
          <a:p>
            <a:pPr marL="0" indent="0">
              <a:buNone/>
              <a:defRPr sz="1800"/>
            </a:pPr>
            <a:r>
              <a:rPr sz="5256" b="1">
                <a:latin typeface="Comic Sans MS" charset="0"/>
                <a:ea typeface="Comic Sans MS" charset="0"/>
                <a:cs typeface="Comic Sans MS" charset="0"/>
              </a:rPr>
              <a:t> Curriculum Meeting </a:t>
            </a:r>
          </a:p>
        </p:txBody>
      </p:sp>
      <p:pic>
        <p:nvPicPr>
          <p:cNvPr id="53" name="image.png"/>
          <p:cNvPicPr/>
          <p:nvPr/>
        </p:nvPicPr>
        <p:blipFill>
          <a:blip r:embed="rId4"/>
          <a:stretch>
            <a:fillRect/>
          </a:stretch>
        </p:blipFill>
        <p:spPr>
          <a:xfrm>
            <a:off x="3044796" y="2471805"/>
            <a:ext cx="6256275" cy="4031755"/>
          </a:xfrm>
          <a:prstGeom prst="rect">
            <a:avLst/>
          </a:prstGeom>
          <a:ln w="12700">
            <a:miter lim="400000"/>
          </a:ln>
          <a:effectLst>
            <a:outerShdw blurRad="101600" dist="25400" dir="5400000" rotWithShape="0">
              <a:srgbClr val="000000">
                <a:alpha val="75000"/>
              </a:srgbClr>
            </a:outerShdw>
          </a:effec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6" name="Shape 56"/>
          <p:cNvSpPr/>
          <p:nvPr/>
        </p:nvSpPr>
        <p:spPr>
          <a:xfrm>
            <a:off x="3600222" y="819834"/>
            <a:ext cx="5716365" cy="332398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10751">
              <a:defRPr sz="1800"/>
            </a:pPr>
            <a:r>
              <a:rPr lang="en-GB" sz="3600" b="1" u="sng" kern="0" dirty="0">
                <a:latin typeface="Arial Rounded MT Bold"/>
                <a:ea typeface="Comic Sans MS" charset="0"/>
                <a:cs typeface="Comic Sans MS" charset="0"/>
                <a:sym typeface="Helvetica Light"/>
              </a:rPr>
              <a:t>Our Day</a:t>
            </a:r>
          </a:p>
          <a:p>
            <a:pPr defTabSz="410751">
              <a:defRPr sz="1800"/>
            </a:pPr>
            <a:r>
              <a:rPr sz="3600" b="1" kern="0" dirty="0">
                <a:latin typeface="Arial Rounded MT Bold"/>
                <a:ea typeface="Comic Sans MS" charset="0"/>
                <a:cs typeface="Comic Sans MS" charset="0"/>
                <a:sym typeface="Helvetica Light"/>
              </a:rPr>
              <a:t>Class starts 8:</a:t>
            </a:r>
            <a:r>
              <a:rPr lang="en-GB" sz="3600" b="1" kern="0" dirty="0">
                <a:latin typeface="Arial Rounded MT Bold"/>
                <a:ea typeface="Comic Sans MS" charset="0"/>
                <a:cs typeface="Comic Sans MS" charset="0"/>
                <a:sym typeface="Helvetica Light"/>
              </a:rPr>
              <a:t>4</a:t>
            </a:r>
            <a:r>
              <a:rPr sz="3600" b="1" kern="0" dirty="0">
                <a:latin typeface="Arial Rounded MT Bold"/>
                <a:ea typeface="Comic Sans MS" charset="0"/>
                <a:cs typeface="Comic Sans MS" charset="0"/>
                <a:sym typeface="Helvetica Light"/>
              </a:rPr>
              <a:t>5 am</a:t>
            </a:r>
            <a:endParaRPr lang="en-US" sz="3600" b="1" kern="0" dirty="0">
              <a:latin typeface="Arial Rounded MT Bold"/>
              <a:ea typeface="Comic Sans MS" charset="0"/>
              <a:cs typeface="Comic Sans MS" charset="0"/>
            </a:endParaRPr>
          </a:p>
          <a:p>
            <a:pPr defTabSz="410751">
              <a:defRPr sz="1800"/>
            </a:pPr>
            <a:r>
              <a:rPr sz="3600" b="1" kern="0" dirty="0">
                <a:latin typeface="Arial Rounded MT Bold"/>
                <a:ea typeface="Comic Sans MS" charset="0"/>
                <a:cs typeface="Comic Sans MS" charset="0"/>
                <a:sym typeface="Helvetica Light"/>
              </a:rPr>
              <a:t>Break 10:30 -10:45 am</a:t>
            </a:r>
            <a:endParaRPr sz="3600" b="1" kern="0" dirty="0">
              <a:latin typeface="Arial Rounded MT Bold"/>
              <a:ea typeface="Comic Sans MS" charset="0"/>
              <a:cs typeface="Comic Sans MS" charset="0"/>
            </a:endParaRPr>
          </a:p>
          <a:p>
            <a:pPr defTabSz="410751">
              <a:defRPr sz="1800"/>
            </a:pPr>
            <a:r>
              <a:rPr sz="3600" b="1" kern="0" dirty="0">
                <a:latin typeface="Arial Rounded MT Bold"/>
                <a:ea typeface="Comic Sans MS" charset="0"/>
                <a:cs typeface="Comic Sans MS" charset="0"/>
                <a:sym typeface="Helvetica Light"/>
              </a:rPr>
              <a:t>Lunch 12:</a:t>
            </a:r>
            <a:r>
              <a:rPr lang="en-US" sz="3600" b="1" kern="0" dirty="0">
                <a:latin typeface="Arial Rounded MT Bold"/>
                <a:ea typeface="Comic Sans MS" charset="0"/>
                <a:cs typeface="Comic Sans MS" charset="0"/>
                <a:sym typeface="Helvetica Light"/>
              </a:rPr>
              <a:t>25</a:t>
            </a:r>
            <a:r>
              <a:rPr sz="3600" b="1" kern="0" dirty="0">
                <a:latin typeface="Arial Rounded MT Bold"/>
                <a:ea typeface="Comic Sans MS" charset="0"/>
                <a:cs typeface="Comic Sans MS" charset="0"/>
                <a:sym typeface="Helvetica Light"/>
              </a:rPr>
              <a:t> - 1:</a:t>
            </a:r>
            <a:r>
              <a:rPr lang="en-US" sz="3600" b="1" kern="0" dirty="0">
                <a:latin typeface="Arial Rounded MT Bold"/>
                <a:ea typeface="Comic Sans MS" charset="0"/>
                <a:cs typeface="Comic Sans MS" charset="0"/>
                <a:sym typeface="Helvetica Light"/>
              </a:rPr>
              <a:t>00</a:t>
            </a:r>
            <a:r>
              <a:rPr sz="3600" b="1" kern="0" dirty="0">
                <a:latin typeface="Arial Rounded MT Bold"/>
                <a:ea typeface="Comic Sans MS" charset="0"/>
                <a:cs typeface="Comic Sans MS" charset="0"/>
                <a:sym typeface="Helvetica Light"/>
              </a:rPr>
              <a:t> pm</a:t>
            </a:r>
            <a:endParaRPr sz="3600" b="1" kern="0" dirty="0">
              <a:latin typeface="Arial Rounded MT Bold"/>
              <a:ea typeface="Comic Sans MS" charset="0"/>
              <a:cs typeface="Comic Sans MS" charset="0"/>
            </a:endParaRPr>
          </a:p>
          <a:p>
            <a:pPr defTabSz="410751">
              <a:defRPr sz="1800"/>
            </a:pPr>
            <a:r>
              <a:rPr sz="3600" b="1" kern="0" dirty="0">
                <a:latin typeface="Arial Rounded MT Bold"/>
                <a:ea typeface="Comic Sans MS" charset="0"/>
                <a:cs typeface="Comic Sans MS" charset="0"/>
                <a:sym typeface="Helvetica Light"/>
              </a:rPr>
              <a:t>Home-time - </a:t>
            </a:r>
            <a:r>
              <a:rPr lang="en-GB" sz="3600" b="1" kern="0" dirty="0">
                <a:latin typeface="Arial Rounded MT Bold"/>
                <a:ea typeface="Comic Sans MS" charset="0"/>
                <a:cs typeface="Comic Sans MS" charset="0"/>
                <a:sym typeface="Helvetica Light"/>
              </a:rPr>
              <a:t>2</a:t>
            </a:r>
            <a:r>
              <a:rPr sz="3600" b="1" kern="0" dirty="0">
                <a:latin typeface="Arial Rounded MT Bold"/>
                <a:ea typeface="Comic Sans MS" charset="0"/>
                <a:cs typeface="Comic Sans MS" charset="0"/>
                <a:sym typeface="Helvetica Light"/>
              </a:rPr>
              <a:t>:45 pm</a:t>
            </a:r>
            <a:endParaRPr lang="en-US" sz="3600" b="1" kern="0" dirty="0">
              <a:latin typeface="Arial Rounded MT Bold"/>
              <a:ea typeface="Comic Sans MS" charset="0"/>
              <a:cs typeface="Comic Sans MS" charset="0"/>
            </a:endParaRPr>
          </a:p>
          <a:p>
            <a:pPr defTabSz="410751">
              <a:defRPr sz="1800"/>
            </a:pPr>
            <a:r>
              <a:rPr lang="en-US" sz="3600" b="1" kern="0" dirty="0">
                <a:latin typeface="Arial Rounded MT Bold"/>
                <a:ea typeface="Comic Sans MS" charset="0"/>
                <a:cs typeface="Comic Sans MS" charset="0"/>
                <a:sym typeface="Helvetica Light"/>
              </a:rPr>
              <a:t>(2:00pm Friday Only)</a:t>
            </a:r>
            <a:endParaRPr sz="3600" b="1" kern="0" dirty="0">
              <a:latin typeface="Arial Rounded MT Bold"/>
              <a:ea typeface="Comic Sans MS" charset="0"/>
              <a:cs typeface="Comic Sans MS" charset="0"/>
            </a:endParaRPr>
          </a:p>
        </p:txBody>
      </p:sp>
      <p:pic>
        <p:nvPicPr>
          <p:cNvPr id="60" name="asset.jpg"/>
          <p:cNvPicPr/>
          <p:nvPr/>
        </p:nvPicPr>
        <p:blipFill>
          <a:blip r:embed="rId3"/>
          <a:srcRect r="12207"/>
          <a:stretch>
            <a:fillRect/>
          </a:stretch>
        </p:blipFill>
        <p:spPr>
          <a:xfrm rot="1653025">
            <a:off x="1246189" y="839658"/>
            <a:ext cx="1557160" cy="2498033"/>
          </a:xfrm>
          <a:prstGeom prst="rect">
            <a:avLst/>
          </a:prstGeom>
          <a:ln w="12700">
            <a:miter lim="400000"/>
          </a:ln>
        </p:spPr>
      </p:pic>
      <p:pic>
        <p:nvPicPr>
          <p:cNvPr id="3" name="4576708_300.jpeg">
            <a:extLst>
              <a:ext uri="{FF2B5EF4-FFF2-40B4-BE49-F238E27FC236}">
                <a16:creationId xmlns:a16="http://schemas.microsoft.com/office/drawing/2014/main" id="{11246A2B-45F9-0FE4-8AEC-8F584B82F42D}"/>
              </a:ext>
            </a:extLst>
          </p:cNvPr>
          <p:cNvPicPr/>
          <p:nvPr/>
        </p:nvPicPr>
        <p:blipFill>
          <a:blip r:embed="rId4"/>
          <a:stretch>
            <a:fillRect/>
          </a:stretch>
        </p:blipFill>
        <p:spPr>
          <a:xfrm>
            <a:off x="10680054" y="5654618"/>
            <a:ext cx="586011" cy="587127"/>
          </a:xfrm>
          <a:prstGeom prst="rect">
            <a:avLst/>
          </a:prstGeom>
          <a:ln w="12700">
            <a:miter lim="400000"/>
          </a:ln>
        </p:spPr>
      </p:pic>
      <p:pic>
        <p:nvPicPr>
          <p:cNvPr id="3074" name="Picture 2" descr="Children Clipart Images – Browse 1,520,668 Stock Photos, Vectors, and Video  | Adobe Stock">
            <a:extLst>
              <a:ext uri="{FF2B5EF4-FFF2-40B4-BE49-F238E27FC236}">
                <a16:creationId xmlns:a16="http://schemas.microsoft.com/office/drawing/2014/main" id="{E3E25291-364D-CB32-5F67-B9DFCBDAF54A}"/>
              </a:ext>
            </a:extLst>
          </p:cNvPr>
          <p:cNvPicPr>
            <a:picLocks noChangeAspect="1" noChangeArrowheads="1"/>
          </p:cNvPicPr>
          <p:nvPr/>
        </p:nvPicPr>
        <p:blipFill>
          <a:blip r:embed="rId5">
            <a:alphaModFix/>
            <a:extLst>
              <a:ext uri="{28A0092B-C50C-407E-A947-70E740481C1C}">
                <a14:useLocalDpi xmlns:a14="http://schemas.microsoft.com/office/drawing/2010/main" val="0"/>
              </a:ext>
            </a:extLst>
          </a:blip>
          <a:srcRect/>
          <a:stretch>
            <a:fillRect/>
          </a:stretch>
        </p:blipFill>
        <p:spPr bwMode="auto">
          <a:xfrm>
            <a:off x="2948998" y="4376172"/>
            <a:ext cx="6613204" cy="181863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4938" y="731340"/>
            <a:ext cx="2469060" cy="2469060"/>
          </a:xfrm>
          <a:prstGeom prst="rect">
            <a:avLst/>
          </a:prstGeom>
        </p:spPr>
      </p:pic>
      <p:pic>
        <p:nvPicPr>
          <p:cNvPr id="5" name="4576708_300.jpeg">
            <a:extLst>
              <a:ext uri="{FF2B5EF4-FFF2-40B4-BE49-F238E27FC236}">
                <a16:creationId xmlns:a16="http://schemas.microsoft.com/office/drawing/2014/main" id="{614DEB9A-7422-B4EC-C158-238F97731895}"/>
              </a:ext>
            </a:extLst>
          </p:cNvPr>
          <p:cNvPicPr/>
          <p:nvPr/>
        </p:nvPicPr>
        <p:blipFill>
          <a:blip r:embed="rId3"/>
          <a:stretch>
            <a:fillRect/>
          </a:stretch>
        </p:blipFill>
        <p:spPr>
          <a:xfrm>
            <a:off x="10680054" y="5654618"/>
            <a:ext cx="586011" cy="587127"/>
          </a:xfrm>
          <a:prstGeom prst="rect">
            <a:avLst/>
          </a:prstGeom>
          <a:ln w="12700">
            <a:miter lim="400000"/>
          </a:ln>
        </p:spPr>
      </p:pic>
      <p:sp>
        <p:nvSpPr>
          <p:cNvPr id="2" name="Shape 56">
            <a:extLst>
              <a:ext uri="{FF2B5EF4-FFF2-40B4-BE49-F238E27FC236}">
                <a16:creationId xmlns:a16="http://schemas.microsoft.com/office/drawing/2014/main" id="{C9E7BD64-FCF2-A4F7-BBF6-30B753E490C2}"/>
              </a:ext>
            </a:extLst>
          </p:cNvPr>
          <p:cNvSpPr/>
          <p:nvPr/>
        </p:nvSpPr>
        <p:spPr>
          <a:xfrm>
            <a:off x="1877748" y="3597464"/>
            <a:ext cx="8685698" cy="221599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marL="0" indent="0">
              <a:buNone/>
            </a:pPr>
            <a:r>
              <a:rPr lang="en-US" sz="3600" b="1" dirty="0">
                <a:latin typeface="Arial Rounded MT Bold"/>
              </a:rPr>
              <a:t>If you need to speak to a teacher, please contact the school office to arrange an appointment. </a:t>
            </a:r>
          </a:p>
          <a:p>
            <a:pPr marL="0" indent="0">
              <a:buNone/>
            </a:pPr>
            <a:r>
              <a:rPr lang="en-US" sz="3600" b="1" dirty="0">
                <a:latin typeface="Arial Rounded MT Bold"/>
              </a:rPr>
              <a:t>The phone number is 0289080677. </a:t>
            </a:r>
          </a:p>
        </p:txBody>
      </p:sp>
    </p:spTree>
    <p:extLst>
      <p:ext uri="{BB962C8B-B14F-4D97-AF65-F5344CB8AC3E}">
        <p14:creationId xmlns:p14="http://schemas.microsoft.com/office/powerpoint/2010/main" val="16385916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72" name="4576708_300.jpeg"/>
          <p:cNvPicPr/>
          <p:nvPr/>
        </p:nvPicPr>
        <p:blipFill>
          <a:blip r:embed="rId2"/>
          <a:stretch>
            <a:fillRect/>
          </a:stretch>
        </p:blipFill>
        <p:spPr>
          <a:xfrm>
            <a:off x="10680054" y="5654618"/>
            <a:ext cx="586011" cy="587127"/>
          </a:xfrm>
          <a:prstGeom prst="rect">
            <a:avLst/>
          </a:prstGeom>
          <a:ln w="12700">
            <a:miter lim="400000"/>
          </a:ln>
        </p:spPr>
      </p:pic>
      <p:sp>
        <p:nvSpPr>
          <p:cNvPr id="74" name="Shape 74"/>
          <p:cNvSpPr/>
          <p:nvPr/>
        </p:nvSpPr>
        <p:spPr>
          <a:xfrm>
            <a:off x="2352154" y="3218800"/>
            <a:ext cx="2472408" cy="1107996"/>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algn="ctr" defTabSz="410751">
              <a:defRPr sz="1800"/>
            </a:pPr>
            <a:r>
              <a:rPr sz="3600" kern="0" dirty="0">
                <a:latin typeface="Arial Rounded MT Bold"/>
                <a:ea typeface="Comic Sans MS" charset="0"/>
                <a:cs typeface="Comic Sans MS" charset="0"/>
                <a:sym typeface="Helvetica Light"/>
              </a:rPr>
              <a:t>School Uniform</a:t>
            </a:r>
            <a:endParaRPr lang="en-US" sz="3600" kern="0">
              <a:latin typeface="Arial Rounded MT Bold"/>
              <a:ea typeface="Comic Sans MS" charset="0"/>
              <a:cs typeface="Comic Sans MS" charset="0"/>
            </a:endParaRPr>
          </a:p>
        </p:txBody>
      </p:sp>
      <p:sp>
        <p:nvSpPr>
          <p:cNvPr id="75" name="Shape 75"/>
          <p:cNvSpPr/>
          <p:nvPr/>
        </p:nvSpPr>
        <p:spPr>
          <a:xfrm>
            <a:off x="7340028" y="3210167"/>
            <a:ext cx="1878583" cy="1107996"/>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algn="ctr" defTabSz="410751">
              <a:defRPr sz="1800"/>
            </a:pPr>
            <a:r>
              <a:rPr sz="3600" kern="0" dirty="0">
                <a:latin typeface="Arial Rounded MT Bold"/>
                <a:ea typeface="Comic Sans MS" charset="0"/>
                <a:cs typeface="Comic Sans MS" charset="0"/>
                <a:sym typeface="Helvetica Light"/>
              </a:rPr>
              <a:t>P.E Uniform</a:t>
            </a:r>
            <a:endParaRPr lang="en-US" sz="3600" kern="0">
              <a:latin typeface="Arial Rounded MT Bold"/>
              <a:ea typeface="Comic Sans MS" charset="0"/>
              <a:cs typeface="Comic Sans MS" charset="0"/>
            </a:endParaRPr>
          </a:p>
        </p:txBody>
      </p:sp>
      <p:sp>
        <p:nvSpPr>
          <p:cNvPr id="76" name="Shape 76"/>
          <p:cNvSpPr/>
          <p:nvPr/>
        </p:nvSpPr>
        <p:spPr>
          <a:xfrm>
            <a:off x="5421436" y="5652977"/>
            <a:ext cx="1972593" cy="55399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p>
            <a:pPr algn="ctr" defTabSz="410751">
              <a:defRPr sz="1800"/>
            </a:pPr>
            <a:r>
              <a:rPr sz="3600" kern="0" dirty="0">
                <a:latin typeface="Arial Rounded MT Bold"/>
                <a:ea typeface="Comic Sans MS" charset="0"/>
                <a:cs typeface="Comic Sans MS" charset="0"/>
                <a:sym typeface="Helvetica Light"/>
              </a:rPr>
              <a:t>Labelled</a:t>
            </a:r>
          </a:p>
        </p:txBody>
      </p:sp>
      <p:grpSp>
        <p:nvGrpSpPr>
          <p:cNvPr id="79" name="Group 79"/>
          <p:cNvGrpSpPr/>
          <p:nvPr/>
        </p:nvGrpSpPr>
        <p:grpSpPr>
          <a:xfrm>
            <a:off x="2135909" y="641168"/>
            <a:ext cx="3500438" cy="2532052"/>
            <a:chOff x="0" y="0"/>
            <a:chExt cx="4978400" cy="3601140"/>
          </a:xfrm>
        </p:grpSpPr>
        <p:pic>
          <p:nvPicPr>
            <p:cNvPr id="77" name="asset.jpeg"/>
            <p:cNvPicPr/>
            <p:nvPr/>
          </p:nvPicPr>
          <p:blipFill>
            <a:blip r:embed="rId3"/>
            <a:stretch>
              <a:fillRect/>
            </a:stretch>
          </p:blipFill>
          <p:spPr>
            <a:xfrm>
              <a:off x="215900" y="152160"/>
              <a:ext cx="4546600" cy="3030539"/>
            </a:xfrm>
            <a:prstGeom prst="rect">
              <a:avLst/>
            </a:prstGeom>
            <a:ln w="12700" cap="flat">
              <a:noFill/>
              <a:miter lim="400000"/>
            </a:ln>
            <a:effectLst/>
          </p:spPr>
        </p:pic>
        <p:pic>
          <p:nvPicPr>
            <p:cNvPr id="78" name="image.png"/>
            <p:cNvPicPr/>
            <p:nvPr/>
          </p:nvPicPr>
          <p:blipFill>
            <a:blip r:embed="rId4"/>
            <a:stretch>
              <a:fillRect/>
            </a:stretch>
          </p:blipFill>
          <p:spPr>
            <a:xfrm>
              <a:off x="0" y="0"/>
              <a:ext cx="4978400" cy="3601141"/>
            </a:xfrm>
            <a:prstGeom prst="rect">
              <a:avLst/>
            </a:prstGeom>
            <a:ln w="12700" cap="flat">
              <a:noFill/>
              <a:miter lim="400000"/>
            </a:ln>
            <a:effectLst/>
          </p:spPr>
        </p:pic>
      </p:grpSp>
      <p:grpSp>
        <p:nvGrpSpPr>
          <p:cNvPr id="82" name="Group 82"/>
          <p:cNvGrpSpPr/>
          <p:nvPr/>
        </p:nvGrpSpPr>
        <p:grpSpPr>
          <a:xfrm>
            <a:off x="6405417" y="695793"/>
            <a:ext cx="3381893" cy="2455218"/>
            <a:chOff x="0" y="0"/>
            <a:chExt cx="4809801" cy="3491865"/>
          </a:xfrm>
        </p:grpSpPr>
        <p:pic>
          <p:nvPicPr>
            <p:cNvPr id="80" name="InsertedImage.jpeg"/>
            <p:cNvPicPr/>
            <p:nvPr/>
          </p:nvPicPr>
          <p:blipFill>
            <a:blip r:embed="rId5"/>
            <a:srcRect l="6578" r="6578"/>
            <a:stretch>
              <a:fillRect/>
            </a:stretch>
          </p:blipFill>
          <p:spPr>
            <a:xfrm>
              <a:off x="215743" y="164471"/>
              <a:ext cx="4378316" cy="2909889"/>
            </a:xfrm>
            <a:prstGeom prst="rect">
              <a:avLst/>
            </a:prstGeom>
            <a:ln w="12700" cap="flat">
              <a:noFill/>
              <a:miter lim="400000"/>
            </a:ln>
            <a:effectLst/>
          </p:spPr>
        </p:pic>
        <p:pic>
          <p:nvPicPr>
            <p:cNvPr id="81" name="image.png"/>
            <p:cNvPicPr/>
            <p:nvPr/>
          </p:nvPicPr>
          <p:blipFill>
            <a:blip r:embed="rId6"/>
            <a:stretch>
              <a:fillRect/>
            </a:stretch>
          </p:blipFill>
          <p:spPr>
            <a:xfrm>
              <a:off x="0" y="0"/>
              <a:ext cx="4809802" cy="3491866"/>
            </a:xfrm>
            <a:prstGeom prst="rect">
              <a:avLst/>
            </a:prstGeom>
            <a:ln w="12700" cap="flat">
              <a:noFill/>
              <a:miter lim="400000"/>
            </a:ln>
            <a:effectLst/>
          </p:spPr>
        </p:pic>
      </p:grpSp>
      <p:grpSp>
        <p:nvGrpSpPr>
          <p:cNvPr id="85" name="Group 85"/>
          <p:cNvGrpSpPr/>
          <p:nvPr/>
        </p:nvGrpSpPr>
        <p:grpSpPr>
          <a:xfrm>
            <a:off x="5442166" y="3209193"/>
            <a:ext cx="1931131" cy="2569878"/>
            <a:chOff x="0" y="0"/>
            <a:chExt cx="3120498" cy="4140200"/>
          </a:xfrm>
        </p:grpSpPr>
        <p:pic>
          <p:nvPicPr>
            <p:cNvPr id="83" name="asset.jpeg"/>
            <p:cNvPicPr/>
            <p:nvPr/>
          </p:nvPicPr>
          <p:blipFill>
            <a:blip r:embed="rId7"/>
            <a:stretch>
              <a:fillRect/>
            </a:stretch>
          </p:blipFill>
          <p:spPr>
            <a:xfrm>
              <a:off x="215644" y="152400"/>
              <a:ext cx="2689211" cy="3568700"/>
            </a:xfrm>
            <a:prstGeom prst="rect">
              <a:avLst/>
            </a:prstGeom>
            <a:ln w="12700" cap="flat">
              <a:noFill/>
              <a:miter lim="400000"/>
            </a:ln>
            <a:effectLst/>
          </p:spPr>
        </p:pic>
        <p:pic>
          <p:nvPicPr>
            <p:cNvPr id="84" name="image.png"/>
            <p:cNvPicPr/>
            <p:nvPr/>
          </p:nvPicPr>
          <p:blipFill>
            <a:blip r:embed="rId8"/>
            <a:stretch>
              <a:fillRect/>
            </a:stretch>
          </p:blipFill>
          <p:spPr>
            <a:xfrm>
              <a:off x="0" y="0"/>
              <a:ext cx="3120499" cy="4140200"/>
            </a:xfrm>
            <a:prstGeom prst="rect">
              <a:avLst/>
            </a:prstGeom>
            <a:ln w="12700" cap="flat">
              <a:noFill/>
              <a:miter lim="400000"/>
            </a:ln>
            <a:effectLst/>
          </p:spPr>
        </p:pic>
      </p:gr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90" name="Shape 90"/>
          <p:cNvSpPr/>
          <p:nvPr/>
        </p:nvSpPr>
        <p:spPr>
          <a:xfrm>
            <a:off x="2700867" y="1530054"/>
            <a:ext cx="7378576"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10751">
              <a:defRPr sz="1800"/>
            </a:pPr>
            <a:r>
              <a:rPr sz="3600" kern="0" dirty="0">
                <a:latin typeface="Arial Rounded MT Bold"/>
                <a:ea typeface="Comic Sans MS" charset="0"/>
                <a:cs typeface="Comic Sans MS" charset="0"/>
                <a:sym typeface="Helvetica Light"/>
              </a:rPr>
              <a:t>Milk Money </a:t>
            </a:r>
            <a:r>
              <a:rPr lang="en-GB" sz="3600" kern="0" dirty="0">
                <a:latin typeface="Arial Rounded MT Bold"/>
                <a:ea typeface="Comic Sans MS" charset="0"/>
                <a:cs typeface="Comic Sans MS" charset="0"/>
                <a:sym typeface="Helvetica Light"/>
              </a:rPr>
              <a:t>is paid termly.</a:t>
            </a:r>
            <a:endParaRPr lang="en-US" sz="3600" kern="0" dirty="0">
              <a:latin typeface="Arial Rounded MT Bold"/>
            </a:endParaRPr>
          </a:p>
          <a:p>
            <a:pPr algn="ctr" defTabSz="410751">
              <a:defRPr sz="1800"/>
            </a:pPr>
            <a:r>
              <a:rPr sz="3600" kern="0" dirty="0">
                <a:latin typeface="Arial Rounded MT Bold"/>
                <a:ea typeface="Comic Sans MS" charset="0"/>
                <a:cs typeface="Comic Sans MS" charset="0"/>
                <a:sym typeface="Helvetica Light"/>
              </a:rPr>
              <a:t>Dinner Money £2.</a:t>
            </a:r>
            <a:r>
              <a:rPr lang="en-US" sz="3600" kern="0" dirty="0">
                <a:latin typeface="Arial Rounded MT Bold"/>
                <a:ea typeface="Comic Sans MS" charset="0"/>
                <a:cs typeface="Comic Sans MS" charset="0"/>
                <a:sym typeface="Helvetica Light"/>
              </a:rPr>
              <a:t>6</a:t>
            </a:r>
            <a:r>
              <a:rPr sz="3600" kern="0" dirty="0">
                <a:latin typeface="Arial Rounded MT Bold"/>
                <a:ea typeface="Comic Sans MS" charset="0"/>
                <a:cs typeface="Comic Sans MS" charset="0"/>
                <a:sym typeface="Helvetica Light"/>
              </a:rPr>
              <a:t>0</a:t>
            </a:r>
            <a:r>
              <a:rPr lang="en-GB" sz="3600" kern="0" dirty="0">
                <a:latin typeface="Arial Rounded MT Bold"/>
                <a:ea typeface="Comic Sans MS" charset="0"/>
                <a:cs typeface="Comic Sans MS" charset="0"/>
                <a:sym typeface="Helvetica Light"/>
              </a:rPr>
              <a:t> daily.</a:t>
            </a:r>
          </a:p>
        </p:txBody>
      </p:sp>
      <p:pic>
        <p:nvPicPr>
          <p:cNvPr id="92" name="asset.jpeg"/>
          <p:cNvPicPr/>
          <p:nvPr/>
        </p:nvPicPr>
        <p:blipFill>
          <a:blip r:embed="rId3"/>
          <a:srcRect t="7130" b="7128"/>
          <a:stretch>
            <a:fillRect/>
          </a:stretch>
        </p:blipFill>
        <p:spPr>
          <a:xfrm>
            <a:off x="4064000" y="3277405"/>
            <a:ext cx="1577465" cy="2519181"/>
          </a:xfrm>
          <a:prstGeom prst="rect">
            <a:avLst/>
          </a:prstGeom>
          <a:ln w="12700">
            <a:miter lim="400000"/>
          </a:ln>
        </p:spPr>
      </p:pic>
      <p:pic>
        <p:nvPicPr>
          <p:cNvPr id="3" name="4576708_300.jpeg">
            <a:extLst>
              <a:ext uri="{FF2B5EF4-FFF2-40B4-BE49-F238E27FC236}">
                <a16:creationId xmlns:a16="http://schemas.microsoft.com/office/drawing/2014/main" id="{F07859B8-2D9F-0397-A98B-B211313FC009}"/>
              </a:ext>
            </a:extLst>
          </p:cNvPr>
          <p:cNvPicPr/>
          <p:nvPr/>
        </p:nvPicPr>
        <p:blipFill>
          <a:blip r:embed="rId4"/>
          <a:stretch>
            <a:fillRect/>
          </a:stretch>
        </p:blipFill>
        <p:spPr>
          <a:xfrm>
            <a:off x="10680054" y="5654618"/>
            <a:ext cx="586011" cy="587127"/>
          </a:xfrm>
          <a:prstGeom prst="rect">
            <a:avLst/>
          </a:prstGeom>
          <a:ln w="12700">
            <a:miter lim="400000"/>
          </a:ln>
        </p:spPr>
      </p:pic>
      <p:pic>
        <p:nvPicPr>
          <p:cNvPr id="2" name="Picture 3" descr="A picture containing text, sign&#10;&#10;Description automatically generated">
            <a:extLst>
              <a:ext uri="{FF2B5EF4-FFF2-40B4-BE49-F238E27FC236}">
                <a16:creationId xmlns:a16="http://schemas.microsoft.com/office/drawing/2014/main" id="{32F11BDB-4B1B-ED4F-00E4-303973039D4C}"/>
              </a:ext>
            </a:extLst>
          </p:cNvPr>
          <p:cNvPicPr>
            <a:picLocks noChangeAspect="1"/>
          </p:cNvPicPr>
          <p:nvPr/>
        </p:nvPicPr>
        <p:blipFill>
          <a:blip r:embed="rId5"/>
          <a:stretch>
            <a:fillRect/>
          </a:stretch>
        </p:blipFill>
        <p:spPr>
          <a:xfrm>
            <a:off x="6390155" y="3276652"/>
            <a:ext cx="1809021" cy="251993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94" name="asset-small.jpg"/>
          <p:cNvPicPr/>
          <p:nvPr/>
        </p:nvPicPr>
        <p:blipFill rotWithShape="1">
          <a:blip r:embed="rId3"/>
          <a:srcRect l="37864" t="43986" r="17445"/>
          <a:stretch/>
        </p:blipFill>
        <p:spPr>
          <a:xfrm>
            <a:off x="2658763" y="925463"/>
            <a:ext cx="2888065" cy="25016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0" name="4576708_300.jpeg"/>
          <p:cNvPicPr/>
          <p:nvPr/>
        </p:nvPicPr>
        <p:blipFill>
          <a:blip r:embed="rId4"/>
          <a:stretch>
            <a:fillRect/>
          </a:stretch>
        </p:blipFill>
        <p:spPr>
          <a:xfrm>
            <a:off x="10667460" y="5602642"/>
            <a:ext cx="586011" cy="587127"/>
          </a:xfrm>
          <a:prstGeom prst="rect">
            <a:avLst/>
          </a:prstGeom>
          <a:ln w="12700">
            <a:miter lim="400000"/>
          </a:ln>
        </p:spPr>
      </p:pic>
      <p:pic>
        <p:nvPicPr>
          <p:cNvPr id="102" name="InsertedImage-small.jpg"/>
          <p:cNvPicPr/>
          <p:nvPr/>
        </p:nvPicPr>
        <p:blipFill rotWithShape="1">
          <a:blip r:embed="rId5"/>
          <a:srcRect l="29501" t="38189" r="24670"/>
          <a:stretch/>
        </p:blipFill>
        <p:spPr>
          <a:xfrm>
            <a:off x="7131195" y="931023"/>
            <a:ext cx="2544391" cy="249703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5" name="Shape 105"/>
          <p:cNvSpPr/>
          <p:nvPr/>
        </p:nvSpPr>
        <p:spPr>
          <a:xfrm>
            <a:off x="2763614" y="3754755"/>
            <a:ext cx="6658819" cy="938719"/>
          </a:xfrm>
          <a:prstGeom prst="rect">
            <a:avLst/>
          </a:prstGeom>
          <a:noFill/>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lvl1pPr>
              <a:defRPr sz="8700"/>
            </a:lvl1pPr>
          </a:lstStyle>
          <a:p>
            <a:pPr algn="ctr" defTabSz="410751">
              <a:defRPr sz="1800"/>
            </a:pPr>
            <a:r>
              <a:rPr sz="6100" kern="0" dirty="0">
                <a:latin typeface="Arial Rounded MT Bold"/>
                <a:ea typeface="Comic Sans MS" charset="0"/>
                <a:cs typeface="Comic Sans MS" charset="0"/>
                <a:sym typeface="Helvetica Light"/>
              </a:rPr>
              <a:t>Healthy Break</a:t>
            </a:r>
          </a:p>
        </p:txBody>
      </p:sp>
      <p:pic>
        <p:nvPicPr>
          <p:cNvPr id="14" name="asset.jpeg"/>
          <p:cNvPicPr/>
          <p:nvPr/>
        </p:nvPicPr>
        <p:blipFill>
          <a:blip r:embed="rId6"/>
          <a:stretch>
            <a:fillRect/>
          </a:stretch>
        </p:blipFill>
        <p:spPr>
          <a:xfrm>
            <a:off x="840260" y="4954365"/>
            <a:ext cx="1856880" cy="1291704"/>
          </a:xfrm>
          <a:prstGeom prst="rect">
            <a:avLst/>
          </a:prstGeom>
          <a:ln w="12700">
            <a:miter lim="400000"/>
          </a:ln>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21" name="4576708_300.jpeg"/>
          <p:cNvPicPr/>
          <p:nvPr/>
        </p:nvPicPr>
        <p:blipFill>
          <a:blip r:embed="rId2"/>
          <a:stretch>
            <a:fillRect/>
          </a:stretch>
        </p:blipFill>
        <p:spPr>
          <a:xfrm>
            <a:off x="10748806" y="5648889"/>
            <a:ext cx="586011" cy="587127"/>
          </a:xfrm>
          <a:prstGeom prst="rect">
            <a:avLst/>
          </a:prstGeom>
          <a:ln w="12700">
            <a:miter lim="400000"/>
          </a:ln>
        </p:spPr>
      </p:pic>
      <p:sp>
        <p:nvSpPr>
          <p:cNvPr id="124" name="Shape 124"/>
          <p:cNvSpPr/>
          <p:nvPr/>
        </p:nvSpPr>
        <p:spPr>
          <a:xfrm>
            <a:off x="4265448" y="955750"/>
            <a:ext cx="3659988" cy="75405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defRPr sz="7000"/>
            </a:lvl1pPr>
          </a:lstStyle>
          <a:p>
            <a:pPr algn="ctr" defTabSz="410751">
              <a:defRPr sz="1800"/>
            </a:pPr>
            <a:r>
              <a:rPr sz="4900" b="1" kern="0" dirty="0">
                <a:latin typeface="Arial Rounded MT Bold"/>
                <a:ea typeface="Comic Sans MS" charset="0"/>
                <a:cs typeface="Comic Sans MS" charset="0"/>
                <a:sym typeface="Helvetica Light"/>
              </a:rPr>
              <a:t>Homework</a:t>
            </a:r>
          </a:p>
        </p:txBody>
      </p:sp>
      <p:sp>
        <p:nvSpPr>
          <p:cNvPr id="126" name="Shape 126"/>
          <p:cNvSpPr/>
          <p:nvPr/>
        </p:nvSpPr>
        <p:spPr>
          <a:xfrm>
            <a:off x="3952875" y="5032712"/>
            <a:ext cx="3963407" cy="778996"/>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lvl1pPr>
              <a:defRPr sz="5000">
                <a:latin typeface="Snell Roundhand"/>
                <a:ea typeface="Snell Roundhand"/>
                <a:cs typeface="Snell Roundhand"/>
                <a:sym typeface="Snell Roundhand"/>
              </a:defRPr>
            </a:lvl1pPr>
          </a:lstStyle>
          <a:p>
            <a:pPr algn="ctr" defTabSz="410751">
              <a:defRPr sz="1800"/>
            </a:pPr>
            <a:r>
              <a:rPr sz="5062" b="1" i="1" u="sng" kern="0">
                <a:solidFill>
                  <a:srgbClr val="FF0000"/>
                </a:solidFill>
                <a:latin typeface="Comic Sans MS" charset="0"/>
                <a:ea typeface="Comic Sans MS" charset="0"/>
                <a:cs typeface="Comic Sans MS" charset="0"/>
              </a:rPr>
              <a:t>Please Sign</a:t>
            </a:r>
          </a:p>
        </p:txBody>
      </p:sp>
      <p:pic>
        <p:nvPicPr>
          <p:cNvPr id="127" name="asset.jpeg"/>
          <p:cNvPicPr/>
          <p:nvPr/>
        </p:nvPicPr>
        <p:blipFill>
          <a:blip r:embed="rId3"/>
          <a:stretch>
            <a:fillRect/>
          </a:stretch>
        </p:blipFill>
        <p:spPr>
          <a:xfrm>
            <a:off x="4058915" y="2128357"/>
            <a:ext cx="4073054" cy="2687836"/>
          </a:xfrm>
          <a:prstGeom prst="rect">
            <a:avLst/>
          </a:prstGeom>
          <a:ln w="12700">
            <a:miter lim="400000"/>
          </a:ln>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098" name="Picture 2" descr="Student Reading PNG Image, Three ...">
            <a:extLst>
              <a:ext uri="{FF2B5EF4-FFF2-40B4-BE49-F238E27FC236}">
                <a16:creationId xmlns:a16="http://schemas.microsoft.com/office/drawing/2014/main" id="{545F364D-8402-B4FA-3715-6BFB50D051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737"/>
          <a:stretch/>
        </p:blipFill>
        <p:spPr bwMode="auto">
          <a:xfrm>
            <a:off x="359793" y="263617"/>
            <a:ext cx="2352675" cy="154015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84B0FDF4-6DB0-6D75-3B62-A908117D4C07}"/>
              </a:ext>
            </a:extLst>
          </p:cNvPr>
          <p:cNvPicPr>
            <a:picLocks noChangeAspect="1"/>
          </p:cNvPicPr>
          <p:nvPr/>
        </p:nvPicPr>
        <p:blipFill>
          <a:blip r:embed="rId4"/>
          <a:stretch>
            <a:fillRect/>
          </a:stretch>
        </p:blipFill>
        <p:spPr>
          <a:xfrm>
            <a:off x="9687763" y="581892"/>
            <a:ext cx="1905441" cy="1880148"/>
          </a:xfrm>
          <a:prstGeom prst="rect">
            <a:avLst/>
          </a:prstGeom>
        </p:spPr>
      </p:pic>
      <p:pic>
        <p:nvPicPr>
          <p:cNvPr id="137" name="4576708_300.jpeg"/>
          <p:cNvPicPr/>
          <p:nvPr/>
        </p:nvPicPr>
        <p:blipFill>
          <a:blip r:embed="rId5"/>
          <a:stretch>
            <a:fillRect/>
          </a:stretch>
        </p:blipFill>
        <p:spPr>
          <a:xfrm>
            <a:off x="10763568" y="5623236"/>
            <a:ext cx="586011" cy="587127"/>
          </a:xfrm>
          <a:prstGeom prst="rect">
            <a:avLst/>
          </a:prstGeom>
          <a:ln w="12700">
            <a:miter lim="400000"/>
          </a:ln>
        </p:spPr>
      </p:pic>
      <p:sp>
        <p:nvSpPr>
          <p:cNvPr id="139" name="Shape 139"/>
          <p:cNvSpPr/>
          <p:nvPr/>
        </p:nvSpPr>
        <p:spPr>
          <a:xfrm>
            <a:off x="3185310" y="2197643"/>
            <a:ext cx="6652028" cy="3258638"/>
          </a:xfrm>
          <a:prstGeom prst="rect">
            <a:avLst/>
          </a:prstGeom>
          <a:noFill/>
          <a:ln w="12700" cap="flat">
            <a:noFill/>
            <a:miter lim="400000"/>
          </a:ln>
          <a:effectLst/>
        </p:spPr>
        <p:txBody>
          <a:bodyPr wrap="square" lIns="0" tIns="0" rIns="0" bIns="0" numCol="1" anchor="ctr">
            <a:noAutofit/>
          </a:bodyPr>
          <a:lstStyle/>
          <a:p>
            <a:pPr algn="ctr" rtl="0"/>
            <a:r>
              <a:rPr lang="en-US" sz="3600" b="1" u="sng" dirty="0">
                <a:latin typeface="Arial Rounded MT Bold"/>
                <a:ea typeface="Segoe UI"/>
                <a:cs typeface="Segoe UI"/>
              </a:rPr>
              <a:t>Literacy​</a:t>
            </a:r>
          </a:p>
          <a:p>
            <a:pPr rtl="0"/>
            <a:r>
              <a:rPr lang="en-US" sz="3600" b="1" dirty="0">
                <a:latin typeface="Arial Rounded MT Bold"/>
                <a:ea typeface="Segoe UI"/>
                <a:cs typeface="Segoe UI"/>
              </a:rPr>
              <a:t>Reading Nightly​</a:t>
            </a:r>
          </a:p>
          <a:p>
            <a:pPr rtl="0"/>
            <a:r>
              <a:rPr lang="en-US" sz="3600" b="1" dirty="0">
                <a:latin typeface="Arial Rounded MT Bold"/>
                <a:ea typeface="Segoe UI"/>
                <a:cs typeface="Segoe UI"/>
              </a:rPr>
              <a:t>Spellings Nightly​</a:t>
            </a:r>
          </a:p>
          <a:p>
            <a:r>
              <a:rPr lang="en-US" sz="3600" b="1" dirty="0">
                <a:latin typeface="Arial Rounded MT Bold"/>
                <a:ea typeface="Segoe UI"/>
                <a:cs typeface="Segoe UI"/>
              </a:rPr>
              <a:t>Spelling</a:t>
            </a:r>
            <a:r>
              <a:rPr lang="en-GB" sz="3600" b="1" dirty="0">
                <a:latin typeface="Arial Rounded MT Bold"/>
                <a:ea typeface="Segoe UI"/>
                <a:cs typeface="Segoe UI"/>
              </a:rPr>
              <a:t> </a:t>
            </a:r>
            <a:r>
              <a:rPr lang="en-US" sz="3600" b="1" dirty="0">
                <a:latin typeface="Arial Rounded MT Bold"/>
                <a:ea typeface="Segoe UI"/>
                <a:cs typeface="Segoe UI"/>
              </a:rPr>
              <a:t>Practice Nightly​</a:t>
            </a:r>
          </a:p>
          <a:p>
            <a:r>
              <a:rPr lang="en-US" sz="3600" b="1" dirty="0">
                <a:latin typeface="Arial Rounded MT Bold"/>
                <a:ea typeface="Segoe UI"/>
                <a:cs typeface="Segoe UI"/>
              </a:rPr>
              <a:t>Comprehension​ (Monday)</a:t>
            </a:r>
          </a:p>
          <a:p>
            <a:pPr rtl="0"/>
            <a:r>
              <a:rPr lang="en-US" sz="3600" b="1" dirty="0">
                <a:latin typeface="Arial Rounded MT Bold"/>
                <a:ea typeface="Segoe UI"/>
                <a:cs typeface="Segoe UI"/>
              </a:rPr>
              <a:t>Grammar Focus​ (Wednesday)</a:t>
            </a:r>
          </a:p>
        </p:txBody>
      </p:sp>
      <p:pic>
        <p:nvPicPr>
          <p:cNvPr id="2" name="Picture 2">
            <a:extLst>
              <a:ext uri="{FF2B5EF4-FFF2-40B4-BE49-F238E27FC236}">
                <a16:creationId xmlns:a16="http://schemas.microsoft.com/office/drawing/2014/main" id="{87B1F8CA-CA1C-7A5A-7265-9C7E34E5ED36}"/>
              </a:ext>
            </a:extLst>
          </p:cNvPr>
          <p:cNvPicPr>
            <a:picLocks noChangeAspect="1"/>
          </p:cNvPicPr>
          <p:nvPr/>
        </p:nvPicPr>
        <p:blipFill>
          <a:blip r:embed="rId6"/>
          <a:stretch>
            <a:fillRect/>
          </a:stretch>
        </p:blipFill>
        <p:spPr>
          <a:xfrm>
            <a:off x="541099" y="4916779"/>
            <a:ext cx="2171369" cy="154015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37" name="4576708_300.jpeg"/>
          <p:cNvPicPr/>
          <p:nvPr/>
        </p:nvPicPr>
        <p:blipFill>
          <a:blip r:embed="rId3"/>
          <a:stretch>
            <a:fillRect/>
          </a:stretch>
        </p:blipFill>
        <p:spPr>
          <a:xfrm>
            <a:off x="10763568" y="5623236"/>
            <a:ext cx="586011" cy="587127"/>
          </a:xfrm>
          <a:prstGeom prst="rect">
            <a:avLst/>
          </a:prstGeom>
          <a:ln w="12700">
            <a:miter lim="400000"/>
          </a:ln>
        </p:spPr>
      </p:pic>
      <p:sp>
        <p:nvSpPr>
          <p:cNvPr id="139" name="Shape 139"/>
          <p:cNvSpPr/>
          <p:nvPr/>
        </p:nvSpPr>
        <p:spPr>
          <a:xfrm>
            <a:off x="2734868" y="1452523"/>
            <a:ext cx="6722264" cy="2803712"/>
          </a:xfrm>
          <a:prstGeom prst="rect">
            <a:avLst/>
          </a:prstGeom>
          <a:noFill/>
          <a:ln w="12700" cap="flat">
            <a:noFill/>
            <a:miter lim="400000"/>
          </a:ln>
          <a:effectLst/>
        </p:spPr>
        <p:txBody>
          <a:bodyPr wrap="square" lIns="0" tIns="0" rIns="0" bIns="0" numCol="1" anchor="ctr">
            <a:noAutofit/>
          </a:bodyPr>
          <a:lstStyle/>
          <a:p>
            <a:pPr algn="ctr" rtl="0"/>
            <a:r>
              <a:rPr lang="en-US" sz="3600" b="1" u="sng" dirty="0">
                <a:latin typeface="Arial Rounded MT Bold"/>
                <a:ea typeface="Segoe UI"/>
                <a:cs typeface="Segoe UI"/>
              </a:rPr>
              <a:t>Numeracy</a:t>
            </a:r>
          </a:p>
          <a:p>
            <a:pPr rtl="0"/>
            <a:endParaRPr lang="en-US" sz="3600" b="1" dirty="0">
              <a:latin typeface="Arial Rounded MT Bold"/>
              <a:ea typeface="Segoe UI"/>
              <a:cs typeface="Segoe UI"/>
            </a:endParaRPr>
          </a:p>
          <a:p>
            <a:r>
              <a:rPr lang="en-US" sz="3600" b="1" dirty="0">
                <a:latin typeface="Arial Rounded MT Bold"/>
                <a:ea typeface="Segoe UI"/>
                <a:cs typeface="Segoe UI"/>
              </a:rPr>
              <a:t>Times Tables Practice Nightly​</a:t>
            </a:r>
          </a:p>
          <a:p>
            <a:r>
              <a:rPr lang="en-US" sz="3600" b="1" dirty="0">
                <a:latin typeface="Arial Rounded MT Bold"/>
                <a:ea typeface="Segoe UI"/>
                <a:cs typeface="Segoe UI"/>
              </a:rPr>
              <a:t>Number Focus​ (Tuesday)</a:t>
            </a:r>
          </a:p>
          <a:p>
            <a:r>
              <a:rPr lang="en-US" sz="3600" b="1" dirty="0">
                <a:latin typeface="Arial Rounded MT Bold"/>
                <a:ea typeface="Segoe UI"/>
                <a:cs typeface="Segoe UI"/>
              </a:rPr>
              <a:t>Topic Focus (Thursday)</a:t>
            </a:r>
          </a:p>
        </p:txBody>
      </p:sp>
      <p:pic>
        <p:nvPicPr>
          <p:cNvPr id="2" name="Picture 2" descr="A picture containing clipart&#10;&#10;Description automatically generated">
            <a:extLst>
              <a:ext uri="{FF2B5EF4-FFF2-40B4-BE49-F238E27FC236}">
                <a16:creationId xmlns:a16="http://schemas.microsoft.com/office/drawing/2014/main" id="{1E26784E-5104-C076-278B-D4512FDC5805}"/>
              </a:ext>
            </a:extLst>
          </p:cNvPr>
          <p:cNvPicPr>
            <a:picLocks noChangeAspect="1"/>
          </p:cNvPicPr>
          <p:nvPr/>
        </p:nvPicPr>
        <p:blipFill>
          <a:blip r:embed="rId4"/>
          <a:stretch>
            <a:fillRect/>
          </a:stretch>
        </p:blipFill>
        <p:spPr>
          <a:xfrm>
            <a:off x="10112235" y="234354"/>
            <a:ext cx="1579638" cy="1315867"/>
          </a:xfrm>
          <a:prstGeom prst="rect">
            <a:avLst/>
          </a:prstGeom>
        </p:spPr>
      </p:pic>
      <p:pic>
        <p:nvPicPr>
          <p:cNvPr id="3" name="Picture 2">
            <a:extLst>
              <a:ext uri="{FF2B5EF4-FFF2-40B4-BE49-F238E27FC236}">
                <a16:creationId xmlns:a16="http://schemas.microsoft.com/office/drawing/2014/main" id="{6E7201B4-9CA5-820E-4135-10516801855A}"/>
              </a:ext>
            </a:extLst>
          </p:cNvPr>
          <p:cNvPicPr>
            <a:picLocks noChangeAspect="1"/>
          </p:cNvPicPr>
          <p:nvPr/>
        </p:nvPicPr>
        <p:blipFill>
          <a:blip r:embed="rId5"/>
          <a:stretch>
            <a:fillRect/>
          </a:stretch>
        </p:blipFill>
        <p:spPr>
          <a:xfrm>
            <a:off x="629357" y="234354"/>
            <a:ext cx="1715913" cy="1285279"/>
          </a:xfrm>
          <a:prstGeom prst="rect">
            <a:avLst/>
          </a:prstGeom>
        </p:spPr>
      </p:pic>
      <p:pic>
        <p:nvPicPr>
          <p:cNvPr id="4" name="Picture 3">
            <a:extLst>
              <a:ext uri="{FF2B5EF4-FFF2-40B4-BE49-F238E27FC236}">
                <a16:creationId xmlns:a16="http://schemas.microsoft.com/office/drawing/2014/main" id="{DBCB8147-F1CC-4B90-24BB-C3ED32824BA1}"/>
              </a:ext>
            </a:extLst>
          </p:cNvPr>
          <p:cNvPicPr>
            <a:picLocks noChangeAspect="1"/>
          </p:cNvPicPr>
          <p:nvPr/>
        </p:nvPicPr>
        <p:blipFill>
          <a:blip r:embed="rId6"/>
          <a:stretch>
            <a:fillRect/>
          </a:stretch>
        </p:blipFill>
        <p:spPr>
          <a:xfrm>
            <a:off x="3743300" y="4834549"/>
            <a:ext cx="4409038" cy="1847850"/>
          </a:xfrm>
          <a:prstGeom prst="rect">
            <a:avLst/>
          </a:prstGeom>
        </p:spPr>
      </p:pic>
    </p:spTree>
    <p:extLst>
      <p:ext uri="{BB962C8B-B14F-4D97-AF65-F5344CB8AC3E}">
        <p14:creationId xmlns:p14="http://schemas.microsoft.com/office/powerpoint/2010/main" val="2087960570"/>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71" name="4576708_300.jpeg"/>
          <p:cNvPicPr/>
          <p:nvPr/>
        </p:nvPicPr>
        <p:blipFill>
          <a:blip r:embed="rId2"/>
          <a:stretch>
            <a:fillRect/>
          </a:stretch>
        </p:blipFill>
        <p:spPr>
          <a:xfrm>
            <a:off x="10777298" y="5678155"/>
            <a:ext cx="586011" cy="587127"/>
          </a:xfrm>
          <a:prstGeom prst="rect">
            <a:avLst/>
          </a:prstGeom>
          <a:ln w="12700">
            <a:miter lim="400000"/>
          </a:ln>
        </p:spPr>
      </p:pic>
      <p:sp>
        <p:nvSpPr>
          <p:cNvPr id="173" name="Shape 173"/>
          <p:cNvSpPr/>
          <p:nvPr/>
        </p:nvSpPr>
        <p:spPr>
          <a:xfrm>
            <a:off x="3323957" y="1213008"/>
            <a:ext cx="5544085" cy="4431983"/>
          </a:xfrm>
          <a:prstGeom prst="rect">
            <a:avLst/>
          </a:prstGeom>
          <a:noFill/>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p>
            <a:pPr algn="ctr" defTabSz="410751">
              <a:defRPr sz="1800"/>
            </a:pPr>
            <a:r>
              <a:rPr lang="en-GB" sz="3600" b="1" kern="0" dirty="0">
                <a:latin typeface="Arial Rounded MT Bold"/>
                <a:ea typeface="Comic Sans MS" charset="0"/>
                <a:cs typeface="Comic Sans MS" charset="0"/>
                <a:sym typeface="Helvetica Light"/>
              </a:rPr>
              <a:t>Curricular Areas</a:t>
            </a:r>
          </a:p>
          <a:p>
            <a:pPr defTabSz="410751">
              <a:defRPr sz="1800"/>
            </a:pPr>
            <a:r>
              <a:rPr sz="3600" kern="0" dirty="0">
                <a:latin typeface="Arial Rounded MT Bold"/>
                <a:ea typeface="Comic Sans MS" charset="0"/>
                <a:cs typeface="Comic Sans MS" charset="0"/>
                <a:sym typeface="Helvetica Light"/>
              </a:rPr>
              <a:t>Literacy</a:t>
            </a:r>
            <a:endParaRPr lang="en-US" sz="3600" kern="0" dirty="0">
              <a:latin typeface="Arial Rounded MT Bold"/>
              <a:ea typeface="Comic Sans MS" charset="0"/>
              <a:cs typeface="Comic Sans MS" charset="0"/>
            </a:endParaRPr>
          </a:p>
          <a:p>
            <a:pPr defTabSz="410751">
              <a:defRPr sz="1800"/>
            </a:pPr>
            <a:r>
              <a:rPr sz="3600" kern="0" dirty="0">
                <a:latin typeface="Arial Rounded MT Bold"/>
                <a:ea typeface="Comic Sans MS" charset="0"/>
                <a:cs typeface="Comic Sans MS" charset="0"/>
                <a:sym typeface="Helvetica Light"/>
              </a:rPr>
              <a:t>Numeracy</a:t>
            </a:r>
            <a:endParaRPr sz="3600" kern="0" dirty="0">
              <a:latin typeface="Arial Rounded MT Bold"/>
              <a:ea typeface="Comic Sans MS" charset="0"/>
              <a:cs typeface="Comic Sans MS" charset="0"/>
            </a:endParaRPr>
          </a:p>
          <a:p>
            <a:pPr defTabSz="410751">
              <a:defRPr sz="1800"/>
            </a:pPr>
            <a:r>
              <a:rPr sz="3600" kern="0" dirty="0">
                <a:latin typeface="Arial Rounded MT Bold"/>
                <a:ea typeface="Comic Sans MS" charset="0"/>
                <a:cs typeface="Comic Sans MS" charset="0"/>
                <a:sym typeface="Helvetica Light"/>
              </a:rPr>
              <a:t>World Around Us</a:t>
            </a:r>
            <a:endParaRPr sz="3600" kern="0" dirty="0">
              <a:latin typeface="Arial Rounded MT Bold"/>
              <a:ea typeface="Comic Sans MS" charset="0"/>
              <a:cs typeface="Comic Sans MS" charset="0"/>
            </a:endParaRPr>
          </a:p>
          <a:p>
            <a:pPr defTabSz="410751">
              <a:defRPr sz="1800"/>
            </a:pPr>
            <a:r>
              <a:rPr sz="3600" kern="0" dirty="0">
                <a:latin typeface="Arial Rounded MT Bold"/>
                <a:ea typeface="Comic Sans MS" charset="0"/>
                <a:cs typeface="Comic Sans MS" charset="0"/>
                <a:sym typeface="Helvetica Light"/>
              </a:rPr>
              <a:t>The Arts</a:t>
            </a:r>
            <a:endParaRPr sz="3600" kern="0" dirty="0">
              <a:latin typeface="Arial Rounded MT Bold"/>
              <a:ea typeface="Comic Sans MS" charset="0"/>
              <a:cs typeface="Comic Sans MS" charset="0"/>
            </a:endParaRPr>
          </a:p>
          <a:p>
            <a:pPr defTabSz="410751">
              <a:defRPr sz="1800"/>
            </a:pPr>
            <a:r>
              <a:rPr sz="3600" kern="0" dirty="0">
                <a:latin typeface="Arial Rounded MT Bold"/>
                <a:ea typeface="Comic Sans MS" charset="0"/>
                <a:cs typeface="Comic Sans MS" charset="0"/>
                <a:sym typeface="Helvetica Light"/>
              </a:rPr>
              <a:t>PDMU</a:t>
            </a:r>
            <a:r>
              <a:rPr lang="en-GB" sz="3600" kern="0" dirty="0">
                <a:latin typeface="Arial Rounded MT Bold"/>
                <a:ea typeface="Comic Sans MS" charset="0"/>
                <a:cs typeface="Comic Sans MS" charset="0"/>
                <a:sym typeface="Helvetica Light"/>
              </a:rPr>
              <a:t>/Mental Wellbeing</a:t>
            </a:r>
            <a:endParaRPr sz="3600" kern="0" dirty="0">
              <a:latin typeface="Arial Rounded MT Bold"/>
              <a:ea typeface="Comic Sans MS" charset="0"/>
              <a:cs typeface="Comic Sans MS" charset="0"/>
            </a:endParaRPr>
          </a:p>
          <a:p>
            <a:pPr defTabSz="410751">
              <a:defRPr sz="1800"/>
            </a:pPr>
            <a:r>
              <a:rPr lang="en-GB" sz="3600" kern="0" dirty="0">
                <a:latin typeface="Arial Rounded MT Bold"/>
                <a:ea typeface="Comic Sans MS" charset="0"/>
                <a:cs typeface="Comic Sans MS" charset="0"/>
                <a:sym typeface="Helvetica Light"/>
              </a:rPr>
              <a:t>P.E</a:t>
            </a:r>
            <a:endParaRPr sz="3600" kern="0" dirty="0">
              <a:latin typeface="Arial Rounded MT Bold"/>
              <a:ea typeface="Comic Sans MS" charset="0"/>
              <a:cs typeface="Comic Sans MS" charset="0"/>
            </a:endParaRPr>
          </a:p>
          <a:p>
            <a:pPr defTabSz="410751">
              <a:defRPr sz="1800"/>
            </a:pPr>
            <a:r>
              <a:rPr lang="en-GB" sz="3600" kern="0" dirty="0">
                <a:latin typeface="Arial Rounded MT Bold"/>
                <a:ea typeface="Comic Sans MS" charset="0"/>
                <a:cs typeface="Comic Sans MS" charset="0"/>
                <a:sym typeface="Helvetica Light"/>
              </a:rPr>
              <a:t>R.E</a:t>
            </a:r>
            <a:endParaRPr sz="3600" kern="0" dirty="0">
              <a:latin typeface="Arial Rounded MT Bold"/>
              <a:ea typeface="Comic Sans MS" charset="0"/>
              <a:cs typeface="Comic Sans MS" charset="0"/>
              <a:sym typeface="Helvetica Light"/>
            </a:endParaRPr>
          </a:p>
        </p:txBody>
      </p:sp>
      <p:pic>
        <p:nvPicPr>
          <p:cNvPr id="174" name="asset.png"/>
          <p:cNvPicPr/>
          <p:nvPr/>
        </p:nvPicPr>
        <p:blipFill rotWithShape="1">
          <a:blip r:embed="rId3"/>
          <a:srcRect r="33784"/>
          <a:stretch/>
        </p:blipFill>
        <p:spPr>
          <a:xfrm>
            <a:off x="4853194" y="277192"/>
            <a:ext cx="1965969" cy="832073"/>
          </a:xfrm>
          <a:prstGeom prst="rect">
            <a:avLst/>
          </a:prstGeom>
          <a:ln w="12700">
            <a:miter lim="400000"/>
          </a:ln>
        </p:spPr>
      </p:pic>
      <p:pic>
        <p:nvPicPr>
          <p:cNvPr id="2" name="Picture 1">
            <a:extLst>
              <a:ext uri="{FF2B5EF4-FFF2-40B4-BE49-F238E27FC236}">
                <a16:creationId xmlns:a16="http://schemas.microsoft.com/office/drawing/2014/main" id="{2D4EA440-748B-F6B3-7E08-D29A132CD293}"/>
              </a:ext>
            </a:extLst>
          </p:cNvPr>
          <p:cNvPicPr>
            <a:picLocks noChangeAspect="1"/>
          </p:cNvPicPr>
          <p:nvPr/>
        </p:nvPicPr>
        <p:blipFill>
          <a:blip r:embed="rId4"/>
          <a:stretch>
            <a:fillRect/>
          </a:stretch>
        </p:blipFill>
        <p:spPr>
          <a:xfrm>
            <a:off x="625115" y="4864560"/>
            <a:ext cx="1927975" cy="1266956"/>
          </a:xfrm>
          <a:prstGeom prst="rect">
            <a:avLst/>
          </a:prstGeom>
        </p:spPr>
      </p:pic>
      <p:pic>
        <p:nvPicPr>
          <p:cNvPr id="3" name="Picture 2">
            <a:extLst>
              <a:ext uri="{FF2B5EF4-FFF2-40B4-BE49-F238E27FC236}">
                <a16:creationId xmlns:a16="http://schemas.microsoft.com/office/drawing/2014/main" id="{65CB4AAD-3C17-7D2D-7B8C-417686467B55}"/>
              </a:ext>
            </a:extLst>
          </p:cNvPr>
          <p:cNvPicPr>
            <a:picLocks noChangeAspect="1"/>
          </p:cNvPicPr>
          <p:nvPr/>
        </p:nvPicPr>
        <p:blipFill>
          <a:blip r:embed="rId5"/>
          <a:stretch>
            <a:fillRect/>
          </a:stretch>
        </p:blipFill>
        <p:spPr>
          <a:xfrm>
            <a:off x="10044792" y="592718"/>
            <a:ext cx="1465012" cy="1566280"/>
          </a:xfrm>
          <a:prstGeom prst="rect">
            <a:avLst/>
          </a:prstGeom>
        </p:spPr>
      </p:pic>
      <p:pic>
        <p:nvPicPr>
          <p:cNvPr id="4" name="Picture 3">
            <a:extLst>
              <a:ext uri="{FF2B5EF4-FFF2-40B4-BE49-F238E27FC236}">
                <a16:creationId xmlns:a16="http://schemas.microsoft.com/office/drawing/2014/main" id="{4FC385C6-CB73-2DC5-B846-15E4CA96E273}"/>
              </a:ext>
            </a:extLst>
          </p:cNvPr>
          <p:cNvPicPr>
            <a:picLocks noChangeAspect="1"/>
          </p:cNvPicPr>
          <p:nvPr/>
        </p:nvPicPr>
        <p:blipFill>
          <a:blip r:embed="rId6"/>
          <a:stretch>
            <a:fillRect/>
          </a:stretch>
        </p:blipFill>
        <p:spPr>
          <a:xfrm>
            <a:off x="336240" y="549951"/>
            <a:ext cx="2505727" cy="1118628"/>
          </a:xfrm>
          <a:prstGeom prst="rect">
            <a:avLst/>
          </a:prstGeom>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76" name="4576708_300.jpeg"/>
          <p:cNvPicPr/>
          <p:nvPr/>
        </p:nvPicPr>
        <p:blipFill>
          <a:blip r:embed="rId2"/>
          <a:stretch>
            <a:fillRect/>
          </a:stretch>
        </p:blipFill>
        <p:spPr>
          <a:xfrm>
            <a:off x="10806099" y="5631701"/>
            <a:ext cx="586011" cy="587127"/>
          </a:xfrm>
          <a:prstGeom prst="rect">
            <a:avLst/>
          </a:prstGeom>
          <a:ln w="12700">
            <a:miter lim="400000"/>
          </a:ln>
        </p:spPr>
      </p:pic>
      <p:sp>
        <p:nvSpPr>
          <p:cNvPr id="178" name="Shape 178"/>
          <p:cNvSpPr/>
          <p:nvPr/>
        </p:nvSpPr>
        <p:spPr>
          <a:xfrm>
            <a:off x="2773047" y="1384916"/>
            <a:ext cx="6335444" cy="2881799"/>
          </a:xfrm>
          <a:prstGeom prst="rect">
            <a:avLst/>
          </a:prstGeom>
          <a:noFill/>
          <a:ln w="12700" cap="flat">
            <a:noFill/>
            <a:miter lim="400000"/>
          </a:ln>
          <a:effectLst/>
        </p:spPr>
        <p:txBody>
          <a:bodyPr wrap="square" lIns="0" tIns="0" rIns="0" bIns="0" numCol="1" anchor="ctr">
            <a:noAutofit/>
          </a:bodyPr>
          <a:lstStyle/>
          <a:p>
            <a:pPr algn="ctr"/>
            <a:r>
              <a:rPr lang="en-US" sz="3600" b="1" u="sng" dirty="0">
                <a:latin typeface="Arial Rounded MT Bold"/>
                <a:ea typeface="Segoe UI"/>
                <a:cs typeface="Segoe UI"/>
              </a:rPr>
              <a:t>Language and Literacy</a:t>
            </a:r>
          </a:p>
          <a:p>
            <a:pPr algn="ctr"/>
            <a:r>
              <a:rPr lang="en-US" sz="3600" b="1" u="sng" dirty="0">
                <a:latin typeface="Arial Rounded MT Bold"/>
                <a:ea typeface="Segoe UI"/>
                <a:cs typeface="Segoe UI"/>
              </a:rPr>
              <a:t>​</a:t>
            </a:r>
            <a:endParaRPr lang="en-US" sz="3600" dirty="0">
              <a:latin typeface="Arial Rounded MT Bold"/>
            </a:endParaRPr>
          </a:p>
          <a:p>
            <a:pPr rtl="0"/>
            <a:r>
              <a:rPr lang="en-US" sz="3600" b="1" dirty="0">
                <a:latin typeface="Arial Rounded MT Bold"/>
                <a:ea typeface="Segoe UI"/>
                <a:cs typeface="Segoe UI"/>
              </a:rPr>
              <a:t>Talking and Listening​</a:t>
            </a:r>
          </a:p>
          <a:p>
            <a:pPr rtl="0"/>
            <a:r>
              <a:rPr lang="en-US" sz="3600" b="1" dirty="0">
                <a:latin typeface="Arial Rounded MT Bold"/>
                <a:ea typeface="Segoe UI"/>
                <a:cs typeface="Segoe UI"/>
              </a:rPr>
              <a:t>Reading​</a:t>
            </a:r>
          </a:p>
          <a:p>
            <a:pPr rtl="0"/>
            <a:r>
              <a:rPr lang="en-US" sz="3600" b="1" dirty="0">
                <a:latin typeface="Arial Rounded MT Bold"/>
                <a:ea typeface="Segoe UI"/>
                <a:cs typeface="Segoe UI"/>
              </a:rPr>
              <a:t>Writing</a:t>
            </a:r>
            <a:endParaRPr sz="3600" b="1" kern="0" dirty="0">
              <a:latin typeface="Arial Rounded MT Bold"/>
            </a:endParaRPr>
          </a:p>
        </p:txBody>
      </p:sp>
      <p:pic>
        <p:nvPicPr>
          <p:cNvPr id="181" name="InsertedImage.jpeg"/>
          <p:cNvPicPr/>
          <p:nvPr/>
        </p:nvPicPr>
        <p:blipFill>
          <a:blip r:embed="rId3"/>
          <a:srcRect t="3782" b="3782"/>
          <a:stretch>
            <a:fillRect/>
          </a:stretch>
        </p:blipFill>
        <p:spPr>
          <a:xfrm>
            <a:off x="359525" y="193739"/>
            <a:ext cx="1565919" cy="1763807"/>
          </a:xfrm>
          <a:prstGeom prst="rect">
            <a:avLst/>
          </a:prstGeom>
          <a:ln w="12700">
            <a:miter lim="400000"/>
          </a:ln>
        </p:spPr>
      </p:pic>
      <p:pic>
        <p:nvPicPr>
          <p:cNvPr id="182" name="asset.png"/>
          <p:cNvPicPr/>
          <p:nvPr/>
        </p:nvPicPr>
        <p:blipFill>
          <a:blip r:embed="rId4"/>
          <a:stretch>
            <a:fillRect/>
          </a:stretch>
        </p:blipFill>
        <p:spPr>
          <a:xfrm rot="11642661">
            <a:off x="1190092" y="710428"/>
            <a:ext cx="793887" cy="894712"/>
          </a:xfrm>
          <a:prstGeom prst="rect">
            <a:avLst/>
          </a:prstGeom>
          <a:ln w="12700">
            <a:miter lim="400000"/>
          </a:ln>
        </p:spPr>
      </p:pic>
      <p:pic>
        <p:nvPicPr>
          <p:cNvPr id="2" name="Picture 1">
            <a:extLst>
              <a:ext uri="{FF2B5EF4-FFF2-40B4-BE49-F238E27FC236}">
                <a16:creationId xmlns:a16="http://schemas.microsoft.com/office/drawing/2014/main" id="{6FCB2D8F-7471-1891-394E-D8ED53F01E40}"/>
              </a:ext>
            </a:extLst>
          </p:cNvPr>
          <p:cNvPicPr>
            <a:picLocks noChangeAspect="1"/>
          </p:cNvPicPr>
          <p:nvPr/>
        </p:nvPicPr>
        <p:blipFill>
          <a:blip r:embed="rId5"/>
          <a:stretch>
            <a:fillRect/>
          </a:stretch>
        </p:blipFill>
        <p:spPr>
          <a:xfrm>
            <a:off x="3969886" y="4881148"/>
            <a:ext cx="3648546" cy="1686591"/>
          </a:xfrm>
          <a:prstGeom prst="rect">
            <a:avLst/>
          </a:prstGeom>
        </p:spPr>
      </p:pic>
      <p:pic>
        <p:nvPicPr>
          <p:cNvPr id="5122" name="Picture 2" descr="Children Reading Stock Illustrations ...">
            <a:extLst>
              <a:ext uri="{FF2B5EF4-FFF2-40B4-BE49-F238E27FC236}">
                <a16:creationId xmlns:a16="http://schemas.microsoft.com/office/drawing/2014/main" id="{6C96D16F-6B5B-4EE2-9E8C-5BFE241FCFC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56094" y="627472"/>
            <a:ext cx="1792253" cy="17842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4576708_300.jpeg" descr="Logo&#10;&#10;Description automatically generated">
            <a:extLst>
              <a:ext uri="{FF2B5EF4-FFF2-40B4-BE49-F238E27FC236}">
                <a16:creationId xmlns:a16="http://schemas.microsoft.com/office/drawing/2014/main" id="{614DEB9A-7422-B4EC-C158-238F97731895}"/>
              </a:ext>
            </a:extLst>
          </p:cNvPr>
          <p:cNvPicPr/>
          <p:nvPr/>
        </p:nvPicPr>
        <p:blipFill>
          <a:blip r:embed="rId2"/>
          <a:stretch>
            <a:fillRect/>
          </a:stretch>
        </p:blipFill>
        <p:spPr>
          <a:xfrm>
            <a:off x="10680054" y="5654618"/>
            <a:ext cx="586011" cy="587127"/>
          </a:xfrm>
          <a:prstGeom prst="rect">
            <a:avLst/>
          </a:prstGeom>
          <a:ln w="12700">
            <a:miter lim="400000"/>
          </a:ln>
        </p:spPr>
      </p:pic>
      <p:sp>
        <p:nvSpPr>
          <p:cNvPr id="7" name="TextBox 6">
            <a:extLst>
              <a:ext uri="{FF2B5EF4-FFF2-40B4-BE49-F238E27FC236}">
                <a16:creationId xmlns:a16="http://schemas.microsoft.com/office/drawing/2014/main" id="{ACBAED67-663B-7D24-362F-0EF50FE8630E}"/>
              </a:ext>
            </a:extLst>
          </p:cNvPr>
          <p:cNvSpPr txBox="1"/>
          <p:nvPr/>
        </p:nvSpPr>
        <p:spPr>
          <a:xfrm>
            <a:off x="3916565" y="2707678"/>
            <a:ext cx="4847479"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800" b="1" dirty="0">
                <a:latin typeface="Arial Rounded MT Bold"/>
              </a:rPr>
              <a:t>Reading</a:t>
            </a:r>
            <a:r>
              <a:rPr lang="en-US" sz="8800" b="1" dirty="0">
                <a:latin typeface="Comic Sans MS"/>
              </a:rPr>
              <a:t>​</a:t>
            </a:r>
            <a:endParaRPr lang="en-US" sz="8800" b="1" dirty="0"/>
          </a:p>
        </p:txBody>
      </p:sp>
      <p:pic>
        <p:nvPicPr>
          <p:cNvPr id="8" name="Picture 8" descr="A picture containing clipart&#10;&#10;Description automatically generated">
            <a:extLst>
              <a:ext uri="{FF2B5EF4-FFF2-40B4-BE49-F238E27FC236}">
                <a16:creationId xmlns:a16="http://schemas.microsoft.com/office/drawing/2014/main" id="{62206DD9-3B7E-79B0-F050-81779F693A16}"/>
              </a:ext>
            </a:extLst>
          </p:cNvPr>
          <p:cNvPicPr>
            <a:picLocks noChangeAspect="1"/>
          </p:cNvPicPr>
          <p:nvPr/>
        </p:nvPicPr>
        <p:blipFill>
          <a:blip r:embed="rId3"/>
          <a:stretch>
            <a:fillRect/>
          </a:stretch>
        </p:blipFill>
        <p:spPr>
          <a:xfrm>
            <a:off x="4773220" y="654684"/>
            <a:ext cx="2447074" cy="1715654"/>
          </a:xfrm>
          <a:prstGeom prst="rect">
            <a:avLst/>
          </a:prstGeom>
        </p:spPr>
      </p:pic>
    </p:spTree>
    <p:extLst>
      <p:ext uri="{BB962C8B-B14F-4D97-AF65-F5344CB8AC3E}">
        <p14:creationId xmlns:p14="http://schemas.microsoft.com/office/powerpoint/2010/main" val="2446360547"/>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4576708_300.jpeg" descr="Logo&#10;&#10;Description automatically generated">
            <a:extLst>
              <a:ext uri="{FF2B5EF4-FFF2-40B4-BE49-F238E27FC236}">
                <a16:creationId xmlns:a16="http://schemas.microsoft.com/office/drawing/2014/main" id="{614DEB9A-7422-B4EC-C158-238F97731895}"/>
              </a:ext>
            </a:extLst>
          </p:cNvPr>
          <p:cNvPicPr/>
          <p:nvPr/>
        </p:nvPicPr>
        <p:blipFill>
          <a:blip r:embed="rId2"/>
          <a:stretch>
            <a:fillRect/>
          </a:stretch>
        </p:blipFill>
        <p:spPr>
          <a:xfrm>
            <a:off x="10680054" y="5654618"/>
            <a:ext cx="586011" cy="587127"/>
          </a:xfrm>
          <a:prstGeom prst="rect">
            <a:avLst/>
          </a:prstGeom>
          <a:ln w="12700">
            <a:miter lim="400000"/>
          </a:ln>
        </p:spPr>
      </p:pic>
      <p:sp>
        <p:nvSpPr>
          <p:cNvPr id="7" name="TextBox 6">
            <a:extLst>
              <a:ext uri="{FF2B5EF4-FFF2-40B4-BE49-F238E27FC236}">
                <a16:creationId xmlns:a16="http://schemas.microsoft.com/office/drawing/2014/main" id="{ACBAED67-663B-7D24-362F-0EF50FE8630E}"/>
              </a:ext>
            </a:extLst>
          </p:cNvPr>
          <p:cNvSpPr txBox="1"/>
          <p:nvPr/>
        </p:nvSpPr>
        <p:spPr>
          <a:xfrm>
            <a:off x="2289678" y="889843"/>
            <a:ext cx="7936878" cy="36625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600" b="1" u="sng" dirty="0">
                <a:latin typeface="Arial Rounded MT Bold"/>
              </a:rPr>
              <a:t>Accelerated Reading​</a:t>
            </a:r>
            <a:endParaRPr lang="en-US" sz="3600" b="1" dirty="0">
              <a:latin typeface="Arial Rounded MT Bold"/>
            </a:endParaRPr>
          </a:p>
          <a:p>
            <a:r>
              <a:rPr lang="en-US" sz="2800" b="1" dirty="0">
                <a:latin typeface="Arial Rounded MT Bold"/>
              </a:rPr>
              <a:t>Pupils are encouraged to participate in Accelerated Reading every day, at school and at home.</a:t>
            </a:r>
          </a:p>
          <a:p>
            <a:endParaRPr lang="en-US" sz="2800" b="1" dirty="0">
              <a:latin typeface="Arial Rounded MT Bold"/>
            </a:endParaRPr>
          </a:p>
          <a:p>
            <a:r>
              <a:rPr lang="en-US" sz="2800" b="1" dirty="0">
                <a:latin typeface="Arial Rounded MT Bold"/>
              </a:rPr>
              <a:t>We encourage all pupils to join the community library and sign up to the Libby App.</a:t>
            </a:r>
          </a:p>
        </p:txBody>
      </p:sp>
      <p:pic>
        <p:nvPicPr>
          <p:cNvPr id="2" name="Picture 2" descr="Logo, company name&#10;&#10;Description automatically generated">
            <a:extLst>
              <a:ext uri="{FF2B5EF4-FFF2-40B4-BE49-F238E27FC236}">
                <a16:creationId xmlns:a16="http://schemas.microsoft.com/office/drawing/2014/main" id="{3CBCB9F8-6C28-144F-A729-68BFFD5D7D27}"/>
              </a:ext>
            </a:extLst>
          </p:cNvPr>
          <p:cNvPicPr>
            <a:picLocks noChangeAspect="1"/>
          </p:cNvPicPr>
          <p:nvPr/>
        </p:nvPicPr>
        <p:blipFill>
          <a:blip r:embed="rId3"/>
          <a:stretch>
            <a:fillRect/>
          </a:stretch>
        </p:blipFill>
        <p:spPr>
          <a:xfrm>
            <a:off x="3934691" y="4685313"/>
            <a:ext cx="1462968" cy="1556431"/>
          </a:xfrm>
          <a:prstGeom prst="rect">
            <a:avLst/>
          </a:prstGeom>
        </p:spPr>
      </p:pic>
      <p:pic>
        <p:nvPicPr>
          <p:cNvPr id="3" name="Picture 2">
            <a:extLst>
              <a:ext uri="{FF2B5EF4-FFF2-40B4-BE49-F238E27FC236}">
                <a16:creationId xmlns:a16="http://schemas.microsoft.com/office/drawing/2014/main" id="{FD416A56-ECF0-8684-C39B-DBF02AE721E5}"/>
              </a:ext>
            </a:extLst>
          </p:cNvPr>
          <p:cNvPicPr>
            <a:picLocks noChangeAspect="1"/>
          </p:cNvPicPr>
          <p:nvPr/>
        </p:nvPicPr>
        <p:blipFill rotWithShape="1">
          <a:blip r:embed="rId4"/>
          <a:srcRect r="19823"/>
          <a:stretch/>
        </p:blipFill>
        <p:spPr>
          <a:xfrm>
            <a:off x="6208501" y="4696330"/>
            <a:ext cx="1436600" cy="1390434"/>
          </a:xfrm>
          <a:prstGeom prst="rect">
            <a:avLst/>
          </a:prstGeom>
        </p:spPr>
      </p:pic>
    </p:spTree>
    <p:extLst>
      <p:ext uri="{BB962C8B-B14F-4D97-AF65-F5344CB8AC3E}">
        <p14:creationId xmlns:p14="http://schemas.microsoft.com/office/powerpoint/2010/main" val="4268805832"/>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76" name="4576708_300.jpeg"/>
          <p:cNvPicPr/>
          <p:nvPr/>
        </p:nvPicPr>
        <p:blipFill>
          <a:blip r:embed="rId2"/>
          <a:stretch>
            <a:fillRect/>
          </a:stretch>
        </p:blipFill>
        <p:spPr>
          <a:xfrm>
            <a:off x="10817558" y="5666077"/>
            <a:ext cx="586011" cy="587127"/>
          </a:xfrm>
          <a:prstGeom prst="rect">
            <a:avLst/>
          </a:prstGeom>
          <a:ln w="12700">
            <a:miter lim="400000"/>
          </a:ln>
        </p:spPr>
      </p:pic>
      <p:sp>
        <p:nvSpPr>
          <p:cNvPr id="10" name="TextBox 9">
            <a:extLst>
              <a:ext uri="{FF2B5EF4-FFF2-40B4-BE49-F238E27FC236}">
                <a16:creationId xmlns:a16="http://schemas.microsoft.com/office/drawing/2014/main" id="{5ABD756F-9D4C-D550-9712-B5E5D4EB001D}"/>
              </a:ext>
            </a:extLst>
          </p:cNvPr>
          <p:cNvSpPr txBox="1"/>
          <p:nvPr/>
        </p:nvSpPr>
        <p:spPr>
          <a:xfrm>
            <a:off x="4199593" y="1059924"/>
            <a:ext cx="3792812" cy="652060"/>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latin typeface="Arial Rounded MT Bold"/>
              </a:rPr>
              <a:t>Shared Reading</a:t>
            </a:r>
          </a:p>
        </p:txBody>
      </p:sp>
      <p:pic>
        <p:nvPicPr>
          <p:cNvPr id="1026" name="Picture 2" descr="The Animal in Amy (The Animal in Amy series Book 1) eBook ...">
            <a:extLst>
              <a:ext uri="{FF2B5EF4-FFF2-40B4-BE49-F238E27FC236}">
                <a16:creationId xmlns:a16="http://schemas.microsoft.com/office/drawing/2014/main" id="{939E2607-E598-2B00-660D-9A508F1E03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0681" y="2469988"/>
            <a:ext cx="2776114" cy="260924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6332E66-3D64-DB18-7F85-981BB89C28F7}"/>
              </a:ext>
            </a:extLst>
          </p:cNvPr>
          <p:cNvPicPr>
            <a:picLocks noChangeAspect="1"/>
          </p:cNvPicPr>
          <p:nvPr/>
        </p:nvPicPr>
        <p:blipFill>
          <a:blip r:embed="rId4"/>
          <a:stretch>
            <a:fillRect/>
          </a:stretch>
        </p:blipFill>
        <p:spPr>
          <a:xfrm>
            <a:off x="5224461" y="2450332"/>
            <a:ext cx="1743075" cy="2628900"/>
          </a:xfrm>
          <a:prstGeom prst="rect">
            <a:avLst/>
          </a:prstGeom>
        </p:spPr>
      </p:pic>
      <p:pic>
        <p:nvPicPr>
          <p:cNvPr id="3" name="Picture 2">
            <a:extLst>
              <a:ext uri="{FF2B5EF4-FFF2-40B4-BE49-F238E27FC236}">
                <a16:creationId xmlns:a16="http://schemas.microsoft.com/office/drawing/2014/main" id="{75CF9F54-A7AA-27D7-C75A-003DB9FABC46}"/>
              </a:ext>
            </a:extLst>
          </p:cNvPr>
          <p:cNvPicPr>
            <a:picLocks noChangeAspect="1"/>
          </p:cNvPicPr>
          <p:nvPr/>
        </p:nvPicPr>
        <p:blipFill>
          <a:blip r:embed="rId5"/>
          <a:stretch>
            <a:fillRect/>
          </a:stretch>
        </p:blipFill>
        <p:spPr>
          <a:xfrm>
            <a:off x="8076359" y="2469988"/>
            <a:ext cx="1743075" cy="2682820"/>
          </a:xfrm>
          <a:prstGeom prst="rect">
            <a:avLst/>
          </a:prstGeom>
        </p:spPr>
      </p:pic>
    </p:spTree>
    <p:extLst>
      <p:ext uri="{BB962C8B-B14F-4D97-AF65-F5344CB8AC3E}">
        <p14:creationId xmlns:p14="http://schemas.microsoft.com/office/powerpoint/2010/main" val="629352703"/>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26" name="4576708_300.jpeg"/>
          <p:cNvPicPr/>
          <p:nvPr/>
        </p:nvPicPr>
        <p:blipFill>
          <a:blip r:embed="rId2"/>
          <a:stretch>
            <a:fillRect/>
          </a:stretch>
        </p:blipFill>
        <p:spPr>
          <a:xfrm>
            <a:off x="10840475" y="5666077"/>
            <a:ext cx="586011" cy="587127"/>
          </a:xfrm>
          <a:prstGeom prst="rect">
            <a:avLst/>
          </a:prstGeom>
          <a:ln w="12700">
            <a:miter lim="400000"/>
          </a:ln>
        </p:spPr>
      </p:pic>
      <p:pic>
        <p:nvPicPr>
          <p:cNvPr id="228" name="asset.jpeg"/>
          <p:cNvPicPr/>
          <p:nvPr/>
        </p:nvPicPr>
        <p:blipFill>
          <a:blip r:embed="rId3"/>
          <a:stretch>
            <a:fillRect/>
          </a:stretch>
        </p:blipFill>
        <p:spPr>
          <a:xfrm>
            <a:off x="825023" y="5477233"/>
            <a:ext cx="970436" cy="772188"/>
          </a:xfrm>
          <a:prstGeom prst="rect">
            <a:avLst/>
          </a:prstGeom>
          <a:ln w="12700">
            <a:miter lim="400000"/>
          </a:ln>
        </p:spPr>
      </p:pic>
      <p:pic>
        <p:nvPicPr>
          <p:cNvPr id="229" name="asset.jpeg"/>
          <p:cNvPicPr/>
          <p:nvPr/>
        </p:nvPicPr>
        <p:blipFill>
          <a:blip r:embed="rId4"/>
          <a:stretch>
            <a:fillRect/>
          </a:stretch>
        </p:blipFill>
        <p:spPr>
          <a:xfrm>
            <a:off x="5015961" y="1882079"/>
            <a:ext cx="2158961" cy="3579716"/>
          </a:xfrm>
          <a:prstGeom prst="rect">
            <a:avLst/>
          </a:prstGeom>
          <a:ln w="12700">
            <a:miter lim="400000"/>
          </a:ln>
        </p:spPr>
      </p:pic>
      <p:pic>
        <p:nvPicPr>
          <p:cNvPr id="230" name="asset.jpeg"/>
          <p:cNvPicPr/>
          <p:nvPr/>
        </p:nvPicPr>
        <p:blipFill rotWithShape="1">
          <a:blip r:embed="rId5"/>
          <a:srcRect l="19143" t="3145" r="18894" b="5616"/>
          <a:stretch/>
        </p:blipFill>
        <p:spPr>
          <a:xfrm>
            <a:off x="2133446" y="1897611"/>
            <a:ext cx="2253392" cy="3581177"/>
          </a:xfrm>
          <a:prstGeom prst="rect">
            <a:avLst/>
          </a:prstGeom>
          <a:ln w="12700">
            <a:miter lim="400000"/>
          </a:ln>
        </p:spPr>
      </p:pic>
      <p:pic>
        <p:nvPicPr>
          <p:cNvPr id="231" name="asset.jpeg"/>
          <p:cNvPicPr/>
          <p:nvPr/>
        </p:nvPicPr>
        <p:blipFill>
          <a:blip r:embed="rId6"/>
          <a:stretch>
            <a:fillRect/>
          </a:stretch>
        </p:blipFill>
        <p:spPr>
          <a:xfrm>
            <a:off x="7798317" y="1990079"/>
            <a:ext cx="2004863" cy="3483583"/>
          </a:xfrm>
          <a:prstGeom prst="rect">
            <a:avLst/>
          </a:prstGeom>
          <a:ln w="12700">
            <a:miter lim="400000"/>
          </a:ln>
        </p:spPr>
      </p:pic>
      <p:sp>
        <p:nvSpPr>
          <p:cNvPr id="3" name="TextBox 2">
            <a:extLst>
              <a:ext uri="{FF2B5EF4-FFF2-40B4-BE49-F238E27FC236}">
                <a16:creationId xmlns:a16="http://schemas.microsoft.com/office/drawing/2014/main" id="{7BB2A62C-7A68-2858-9096-010549748222}"/>
              </a:ext>
            </a:extLst>
          </p:cNvPr>
          <p:cNvSpPr txBox="1"/>
          <p:nvPr/>
        </p:nvSpPr>
        <p:spPr>
          <a:xfrm>
            <a:off x="4199593" y="1059924"/>
            <a:ext cx="3792812" cy="652060"/>
          </a:xfrm>
          <a:prstGeom prst="rect">
            <a:avLst/>
          </a:prstGeom>
          <a:solidFill>
            <a:srgbClr val="FFFF00">
              <a:alpha val="39000"/>
            </a:srgb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latin typeface="Arial Rounded MT Bold"/>
              </a:rPr>
              <a:t>Guided Reading</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p:tmAbs val="0"/>
                                  </p:iterate>
                                  <p:childTnLst>
                                    <p:set>
                                      <p:cBhvr>
                                        <p:cTn id="6" fill="hold"/>
                                        <p:tgtEl>
                                          <p:spTgt spid="228"/>
                                        </p:tgtEl>
                                        <p:attrNameLst>
                                          <p:attrName>style.visibility</p:attrName>
                                        </p:attrNameLst>
                                      </p:cBhvr>
                                      <p:to>
                                        <p:strVal val="visible"/>
                                      </p:to>
                                    </p:set>
                                    <p:animEffect transition="in" filter="fade">
                                      <p:cBhvr>
                                        <p:cTn id="7" dur="1000"/>
                                        <p:tgtEl>
                                          <p:spTgt spid="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4576708_300.jpeg" descr="Logo&#10;&#10;Description automatically generated">
            <a:extLst>
              <a:ext uri="{FF2B5EF4-FFF2-40B4-BE49-F238E27FC236}">
                <a16:creationId xmlns:a16="http://schemas.microsoft.com/office/drawing/2014/main" id="{614DEB9A-7422-B4EC-C158-238F97731895}"/>
              </a:ext>
            </a:extLst>
          </p:cNvPr>
          <p:cNvPicPr/>
          <p:nvPr/>
        </p:nvPicPr>
        <p:blipFill>
          <a:blip r:embed="rId2"/>
          <a:stretch>
            <a:fillRect/>
          </a:stretch>
        </p:blipFill>
        <p:spPr>
          <a:xfrm>
            <a:off x="10680054" y="5654618"/>
            <a:ext cx="586011" cy="587127"/>
          </a:xfrm>
          <a:prstGeom prst="rect">
            <a:avLst/>
          </a:prstGeom>
          <a:ln w="12700">
            <a:miter lim="400000"/>
          </a:ln>
        </p:spPr>
      </p:pic>
      <p:sp>
        <p:nvSpPr>
          <p:cNvPr id="7" name="TextBox 6">
            <a:extLst>
              <a:ext uri="{FF2B5EF4-FFF2-40B4-BE49-F238E27FC236}">
                <a16:creationId xmlns:a16="http://schemas.microsoft.com/office/drawing/2014/main" id="{ACBAED67-663B-7D24-362F-0EF50FE8630E}"/>
              </a:ext>
            </a:extLst>
          </p:cNvPr>
          <p:cNvSpPr txBox="1"/>
          <p:nvPr/>
        </p:nvSpPr>
        <p:spPr>
          <a:xfrm>
            <a:off x="3916565" y="2707678"/>
            <a:ext cx="4102931"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800" b="1" dirty="0">
                <a:latin typeface="Arial Rounded MT Bold"/>
              </a:rPr>
              <a:t>Writing</a:t>
            </a:r>
          </a:p>
        </p:txBody>
      </p:sp>
      <p:pic>
        <p:nvPicPr>
          <p:cNvPr id="2" name="Picture 2" descr="A picture containing text, clipart&#10;&#10;Description automatically generated">
            <a:extLst>
              <a:ext uri="{FF2B5EF4-FFF2-40B4-BE49-F238E27FC236}">
                <a16:creationId xmlns:a16="http://schemas.microsoft.com/office/drawing/2014/main" id="{9772BDAF-4C0A-BF64-9AFD-C8929CF750B7}"/>
              </a:ext>
            </a:extLst>
          </p:cNvPr>
          <p:cNvPicPr>
            <a:picLocks noChangeAspect="1"/>
          </p:cNvPicPr>
          <p:nvPr/>
        </p:nvPicPr>
        <p:blipFill>
          <a:blip r:embed="rId3"/>
          <a:stretch>
            <a:fillRect/>
          </a:stretch>
        </p:blipFill>
        <p:spPr>
          <a:xfrm>
            <a:off x="4757829" y="582156"/>
            <a:ext cx="2370940" cy="1712519"/>
          </a:xfrm>
          <a:prstGeom prst="rect">
            <a:avLst/>
          </a:prstGeom>
        </p:spPr>
      </p:pic>
    </p:spTree>
    <p:extLst>
      <p:ext uri="{BB962C8B-B14F-4D97-AF65-F5344CB8AC3E}">
        <p14:creationId xmlns:p14="http://schemas.microsoft.com/office/powerpoint/2010/main" val="1436712844"/>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39" name="4576708_300.jpeg"/>
          <p:cNvPicPr/>
          <p:nvPr/>
        </p:nvPicPr>
        <p:blipFill>
          <a:blip r:embed="rId2"/>
          <a:stretch>
            <a:fillRect/>
          </a:stretch>
        </p:blipFill>
        <p:spPr>
          <a:xfrm>
            <a:off x="10725889" y="5631701"/>
            <a:ext cx="586011" cy="587127"/>
          </a:xfrm>
          <a:prstGeom prst="rect">
            <a:avLst/>
          </a:prstGeom>
          <a:ln w="12700">
            <a:miter lim="400000"/>
          </a:ln>
        </p:spPr>
      </p:pic>
      <p:grpSp>
        <p:nvGrpSpPr>
          <p:cNvPr id="243" name="Group 243"/>
          <p:cNvGrpSpPr/>
          <p:nvPr/>
        </p:nvGrpSpPr>
        <p:grpSpPr>
          <a:xfrm>
            <a:off x="4173648" y="844485"/>
            <a:ext cx="3482309" cy="2179372"/>
            <a:chOff x="0" y="0"/>
            <a:chExt cx="9753012" cy="6785833"/>
          </a:xfrm>
        </p:grpSpPr>
        <p:pic>
          <p:nvPicPr>
            <p:cNvPr id="241" name="asset-small.jpg"/>
            <p:cNvPicPr/>
            <p:nvPr/>
          </p:nvPicPr>
          <p:blipFill>
            <a:blip r:embed="rId3"/>
            <a:stretch>
              <a:fillRect/>
            </a:stretch>
          </p:blipFill>
          <p:spPr>
            <a:xfrm>
              <a:off x="215606" y="152205"/>
              <a:ext cx="9321801" cy="6215063"/>
            </a:xfrm>
            <a:prstGeom prst="rect">
              <a:avLst/>
            </a:prstGeom>
            <a:ln w="12700" cap="flat">
              <a:noFill/>
              <a:miter lim="400000"/>
            </a:ln>
            <a:effectLst/>
          </p:spPr>
        </p:pic>
        <p:pic>
          <p:nvPicPr>
            <p:cNvPr id="242" name="image.png"/>
            <p:cNvPicPr/>
            <p:nvPr/>
          </p:nvPicPr>
          <p:blipFill>
            <a:blip r:embed="rId4"/>
            <a:stretch>
              <a:fillRect/>
            </a:stretch>
          </p:blipFill>
          <p:spPr>
            <a:xfrm>
              <a:off x="0" y="0"/>
              <a:ext cx="9753013" cy="6785834"/>
            </a:xfrm>
            <a:prstGeom prst="rect">
              <a:avLst/>
            </a:prstGeom>
            <a:ln w="12700" cap="flat">
              <a:noFill/>
              <a:miter lim="400000"/>
            </a:ln>
            <a:effectLst/>
          </p:spPr>
        </p:pic>
      </p:grpSp>
      <p:sp>
        <p:nvSpPr>
          <p:cNvPr id="3" name="TextBox 2"/>
          <p:cNvSpPr txBox="1"/>
          <p:nvPr/>
        </p:nvSpPr>
        <p:spPr>
          <a:xfrm>
            <a:off x="1117997" y="3107744"/>
            <a:ext cx="9514144" cy="2923877"/>
          </a:xfrm>
          <a:prstGeom prst="rect">
            <a:avLst/>
          </a:prstGeom>
          <a:noFill/>
        </p:spPr>
        <p:txBody>
          <a:bodyPr wrap="square" lIns="91440" tIns="45720" rIns="91440" bIns="45720" rtlCol="0" anchor="t">
            <a:spAutoFit/>
          </a:bodyPr>
          <a:lstStyle/>
          <a:p>
            <a:pPr defTabSz="410751"/>
            <a:r>
              <a:rPr lang="en-GB" sz="2800" kern="0" dirty="0">
                <a:latin typeface="Arial Rounded MT Bold"/>
                <a:sym typeface="Helvetica Light"/>
              </a:rPr>
              <a:t>Every week, we cover grammar, spelling and develop writing skills. </a:t>
            </a:r>
          </a:p>
          <a:p>
            <a:pPr defTabSz="410751"/>
            <a:r>
              <a:rPr lang="en-GB" sz="2800" kern="0" dirty="0">
                <a:latin typeface="Arial Rounded MT Bold"/>
                <a:sym typeface="Helvetica Light"/>
              </a:rPr>
              <a:t>Throughout the year we cover a wide range of writing genres:</a:t>
            </a:r>
          </a:p>
          <a:p>
            <a:pPr defTabSz="410751"/>
            <a:r>
              <a:rPr lang="en-GB" sz="2400" kern="0" dirty="0">
                <a:latin typeface="Arial Rounded MT Bold"/>
                <a:sym typeface="Helvetica Light"/>
              </a:rPr>
              <a:t>Narrative                 Explanation</a:t>
            </a:r>
          </a:p>
          <a:p>
            <a:pPr defTabSz="410751"/>
            <a:r>
              <a:rPr lang="en-GB" sz="2400" kern="0" dirty="0">
                <a:latin typeface="Arial Rounded MT Bold"/>
                <a:sym typeface="Helvetica Light"/>
              </a:rPr>
              <a:t>Recount                   Poetry</a:t>
            </a:r>
          </a:p>
          <a:p>
            <a:pPr defTabSz="410751"/>
            <a:r>
              <a:rPr lang="en-GB" sz="2400" kern="0" dirty="0">
                <a:latin typeface="Arial Rounded MT Bold"/>
                <a:sym typeface="Helvetica Light"/>
              </a:rPr>
              <a:t>Persuasive </a:t>
            </a:r>
            <a:endParaRPr lang="en-GB" sz="2400" kern="0" dirty="0">
              <a:latin typeface="Arial Rounded MT Bold"/>
            </a:endParaRP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45" name="4576708_300.jpeg"/>
          <p:cNvPicPr/>
          <p:nvPr/>
        </p:nvPicPr>
        <p:blipFill>
          <a:blip r:embed="rId2"/>
          <a:stretch>
            <a:fillRect/>
          </a:stretch>
        </p:blipFill>
        <p:spPr>
          <a:xfrm>
            <a:off x="10850171" y="5621124"/>
            <a:ext cx="586011" cy="587127"/>
          </a:xfrm>
          <a:prstGeom prst="rect">
            <a:avLst/>
          </a:prstGeom>
          <a:ln w="12700">
            <a:miter lim="400000"/>
          </a:ln>
        </p:spPr>
      </p:pic>
      <p:pic>
        <p:nvPicPr>
          <p:cNvPr id="247" name="asset-small.jpg"/>
          <p:cNvPicPr/>
          <p:nvPr/>
        </p:nvPicPr>
        <p:blipFill>
          <a:blip r:embed="rId3"/>
          <a:stretch>
            <a:fillRect/>
          </a:stretch>
        </p:blipFill>
        <p:spPr>
          <a:xfrm>
            <a:off x="2307855" y="777845"/>
            <a:ext cx="7729059" cy="4480151"/>
          </a:xfrm>
          <a:prstGeom prst="rect">
            <a:avLst/>
          </a:prstGeom>
          <a:ln w="12700" cap="flat">
            <a:noFill/>
            <a:miter lim="400000"/>
          </a:ln>
          <a:effectLst/>
        </p:spPr>
      </p:pic>
      <p:sp>
        <p:nvSpPr>
          <p:cNvPr id="2" name="TextBox 1"/>
          <p:cNvSpPr txBox="1"/>
          <p:nvPr/>
        </p:nvSpPr>
        <p:spPr>
          <a:xfrm>
            <a:off x="2235769" y="5486120"/>
            <a:ext cx="7307498" cy="646331"/>
          </a:xfrm>
          <a:prstGeom prst="rect">
            <a:avLst/>
          </a:prstGeom>
          <a:noFill/>
        </p:spPr>
        <p:txBody>
          <a:bodyPr wrap="square" lIns="91440" tIns="45720" rIns="91440" bIns="45720" rtlCol="0" anchor="t">
            <a:spAutoFit/>
          </a:bodyPr>
          <a:lstStyle/>
          <a:p>
            <a:pPr defTabSz="410751"/>
            <a:r>
              <a:rPr lang="en-GB" sz="3600" kern="0" dirty="0">
                <a:latin typeface="Arial Rounded MT Bold"/>
                <a:sym typeface="Helvetica Light"/>
              </a:rPr>
              <a:t>We practise cursive script daily.</a:t>
            </a:r>
            <a:endParaRPr lang="en-GB" sz="3600" kern="0" dirty="0">
              <a:latin typeface="Arial Rounded MT Bo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68" name="4576708_300.jpeg"/>
          <p:cNvPicPr/>
          <p:nvPr/>
        </p:nvPicPr>
        <p:blipFill>
          <a:blip r:embed="rId2"/>
          <a:stretch>
            <a:fillRect/>
          </a:stretch>
        </p:blipFill>
        <p:spPr>
          <a:xfrm>
            <a:off x="10726528" y="5637914"/>
            <a:ext cx="586011" cy="587128"/>
          </a:xfrm>
          <a:prstGeom prst="rect">
            <a:avLst/>
          </a:prstGeom>
          <a:ln w="12700">
            <a:miter lim="400000"/>
          </a:ln>
        </p:spPr>
      </p:pic>
      <p:sp>
        <p:nvSpPr>
          <p:cNvPr id="2" name="TextBox 1">
            <a:extLst>
              <a:ext uri="{FF2B5EF4-FFF2-40B4-BE49-F238E27FC236}">
                <a16:creationId xmlns:a16="http://schemas.microsoft.com/office/drawing/2014/main" id="{A4ECD9ED-059A-971B-B186-3D99F4F8E592}"/>
              </a:ext>
            </a:extLst>
          </p:cNvPr>
          <p:cNvSpPr txBox="1"/>
          <p:nvPr/>
        </p:nvSpPr>
        <p:spPr>
          <a:xfrm>
            <a:off x="2448185" y="1961160"/>
            <a:ext cx="7295630"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600" u="sng" dirty="0">
                <a:latin typeface="Arial Rounded MT Bold"/>
              </a:rPr>
              <a:t>Grammar</a:t>
            </a:r>
            <a:endParaRPr lang="en-US" u="sng" dirty="0"/>
          </a:p>
          <a:p>
            <a:r>
              <a:rPr lang="en-US" sz="3600" dirty="0">
                <a:latin typeface="Arial Rounded MT Bold"/>
              </a:rPr>
              <a:t>Nouns, verbs, adjectives</a:t>
            </a:r>
          </a:p>
          <a:p>
            <a:r>
              <a:rPr lang="en-US" sz="3600" dirty="0">
                <a:latin typeface="Arial Rounded MT Bold"/>
              </a:rPr>
              <a:t>Adverbs</a:t>
            </a:r>
          </a:p>
          <a:p>
            <a:r>
              <a:rPr lang="en-US" sz="3600" dirty="0">
                <a:latin typeface="Arial Rounded MT Bold"/>
              </a:rPr>
              <a:t>Punctuation</a:t>
            </a:r>
          </a:p>
          <a:p>
            <a:r>
              <a:rPr lang="en-US" sz="3600" dirty="0">
                <a:latin typeface="Arial Rounded MT Bold"/>
              </a:rPr>
              <a:t>Direct Speech</a:t>
            </a:r>
          </a:p>
          <a:p>
            <a:r>
              <a:rPr lang="en-US" sz="3600" dirty="0">
                <a:latin typeface="Arial Rounded MT Bold"/>
              </a:rPr>
              <a:t>Comparatives and Superlatives</a:t>
            </a:r>
          </a:p>
          <a:p>
            <a:r>
              <a:rPr lang="en-US" sz="3600" dirty="0">
                <a:latin typeface="Arial Rounded MT Bold"/>
              </a:rPr>
              <a:t>Plurals</a:t>
            </a:r>
          </a:p>
        </p:txBody>
      </p:sp>
      <p:pic>
        <p:nvPicPr>
          <p:cNvPr id="3" name="Picture 2">
            <a:extLst>
              <a:ext uri="{FF2B5EF4-FFF2-40B4-BE49-F238E27FC236}">
                <a16:creationId xmlns:a16="http://schemas.microsoft.com/office/drawing/2014/main" id="{B417CCA0-34C5-A1B9-366A-C73AD7F8AEED}"/>
              </a:ext>
            </a:extLst>
          </p:cNvPr>
          <p:cNvPicPr>
            <a:picLocks noChangeAspect="1"/>
          </p:cNvPicPr>
          <p:nvPr/>
        </p:nvPicPr>
        <p:blipFill>
          <a:blip r:embed="rId3"/>
          <a:stretch>
            <a:fillRect/>
          </a:stretch>
        </p:blipFill>
        <p:spPr>
          <a:xfrm rot="20760671">
            <a:off x="1253669" y="930801"/>
            <a:ext cx="1833563" cy="896789"/>
          </a:xfrm>
          <a:prstGeom prst="rect">
            <a:avLst/>
          </a:prstGeom>
        </p:spPr>
      </p:pic>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4576708_300.jpeg" descr="Logo&#10;&#10;Description automatically generated">
            <a:extLst>
              <a:ext uri="{FF2B5EF4-FFF2-40B4-BE49-F238E27FC236}">
                <a16:creationId xmlns:a16="http://schemas.microsoft.com/office/drawing/2014/main" id="{614DEB9A-7422-B4EC-C158-238F97731895}"/>
              </a:ext>
            </a:extLst>
          </p:cNvPr>
          <p:cNvPicPr/>
          <p:nvPr/>
        </p:nvPicPr>
        <p:blipFill>
          <a:blip r:embed="rId2"/>
          <a:stretch>
            <a:fillRect/>
          </a:stretch>
        </p:blipFill>
        <p:spPr>
          <a:xfrm>
            <a:off x="10680054" y="5654618"/>
            <a:ext cx="586011" cy="587127"/>
          </a:xfrm>
          <a:prstGeom prst="rect">
            <a:avLst/>
          </a:prstGeom>
          <a:ln w="12700">
            <a:miter lim="400000"/>
          </a:ln>
        </p:spPr>
      </p:pic>
      <p:sp>
        <p:nvSpPr>
          <p:cNvPr id="7" name="TextBox 6">
            <a:extLst>
              <a:ext uri="{FF2B5EF4-FFF2-40B4-BE49-F238E27FC236}">
                <a16:creationId xmlns:a16="http://schemas.microsoft.com/office/drawing/2014/main" id="{ACBAED67-663B-7D24-362F-0EF50FE8630E}"/>
              </a:ext>
            </a:extLst>
          </p:cNvPr>
          <p:cNvSpPr txBox="1"/>
          <p:nvPr/>
        </p:nvSpPr>
        <p:spPr>
          <a:xfrm>
            <a:off x="3091542" y="2707678"/>
            <a:ext cx="6008913"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800" b="1" dirty="0">
                <a:latin typeface="Arial Rounded MT Bold"/>
              </a:rPr>
              <a:t>Numeracy</a:t>
            </a:r>
          </a:p>
        </p:txBody>
      </p:sp>
      <p:pic>
        <p:nvPicPr>
          <p:cNvPr id="2" name="Picture 2" descr="A picture containing text, clipart&#10;&#10;Description automatically generated">
            <a:extLst>
              <a:ext uri="{FF2B5EF4-FFF2-40B4-BE49-F238E27FC236}">
                <a16:creationId xmlns:a16="http://schemas.microsoft.com/office/drawing/2014/main" id="{93E9C429-DA88-B22C-E3C4-60A29C3D3630}"/>
              </a:ext>
            </a:extLst>
          </p:cNvPr>
          <p:cNvPicPr>
            <a:picLocks noChangeAspect="1"/>
          </p:cNvPicPr>
          <p:nvPr/>
        </p:nvPicPr>
        <p:blipFill>
          <a:blip r:embed="rId3"/>
          <a:stretch>
            <a:fillRect/>
          </a:stretch>
        </p:blipFill>
        <p:spPr>
          <a:xfrm>
            <a:off x="4674905" y="604996"/>
            <a:ext cx="2842185" cy="2102682"/>
          </a:xfrm>
          <a:prstGeom prst="rect">
            <a:avLst/>
          </a:prstGeom>
        </p:spPr>
      </p:pic>
    </p:spTree>
    <p:extLst>
      <p:ext uri="{BB962C8B-B14F-4D97-AF65-F5344CB8AC3E}">
        <p14:creationId xmlns:p14="http://schemas.microsoft.com/office/powerpoint/2010/main" val="4266358390"/>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23" name="4576708_300.jpeg"/>
          <p:cNvPicPr/>
          <p:nvPr/>
        </p:nvPicPr>
        <p:blipFill>
          <a:blip r:embed="rId2"/>
          <a:stretch>
            <a:fillRect/>
          </a:stretch>
        </p:blipFill>
        <p:spPr>
          <a:xfrm>
            <a:off x="10768597" y="5636275"/>
            <a:ext cx="588956" cy="588956"/>
          </a:xfrm>
          <a:prstGeom prst="rect">
            <a:avLst/>
          </a:prstGeom>
          <a:ln w="12700">
            <a:miter lim="400000"/>
          </a:ln>
        </p:spPr>
      </p:pic>
      <p:sp>
        <p:nvSpPr>
          <p:cNvPr id="324" name="Shape 324"/>
          <p:cNvSpPr>
            <a:spLocks noGrp="1"/>
          </p:cNvSpPr>
          <p:nvPr>
            <p:ph type="body" idx="4294967295"/>
          </p:nvPr>
        </p:nvSpPr>
        <p:spPr>
          <a:xfrm>
            <a:off x="4580641" y="1669177"/>
            <a:ext cx="4240213" cy="4614863"/>
          </a:xfrm>
          <a:prstGeom prst="rect">
            <a:avLst/>
          </a:prstGeom>
          <a:noFill/>
          <a:ln w="9525">
            <a:bevel/>
          </a:ln>
        </p:spPr>
        <p:txBody>
          <a:bodyPr vert="horz" lIns="0" tIns="0" rIns="0" bIns="0" rtlCol="0" anchor="t">
            <a:normAutofit/>
          </a:bodyPr>
          <a:lstStyle/>
          <a:p>
            <a:pPr marL="0" indent="0" defTabSz="295741">
              <a:spcBef>
                <a:spcPts val="2109"/>
              </a:spcBef>
              <a:buSzPct val="100000"/>
              <a:buNone/>
              <a:defRPr sz="1800"/>
            </a:pPr>
            <a:r>
              <a:rPr sz="3000" dirty="0">
                <a:solidFill>
                  <a:schemeClr val="tx1"/>
                </a:solidFill>
                <a:latin typeface="Arial Rounded MT Bold"/>
                <a:ea typeface="Comic Sans MS" charset="0"/>
                <a:cs typeface="Comic Sans MS" charset="0"/>
                <a:sym typeface="Helvetica"/>
              </a:rPr>
              <a:t>Number</a:t>
            </a:r>
            <a:endParaRPr lang="en-US" sz="3000" dirty="0">
              <a:solidFill>
                <a:schemeClr val="tx1"/>
              </a:solidFill>
              <a:latin typeface="Arial Rounded MT Bold"/>
            </a:endParaRPr>
          </a:p>
          <a:p>
            <a:pPr marL="0" indent="0" defTabSz="295741">
              <a:spcBef>
                <a:spcPts val="2109"/>
              </a:spcBef>
              <a:buSzPct val="100000"/>
              <a:buNone/>
              <a:defRPr sz="1800"/>
            </a:pPr>
            <a:r>
              <a:rPr sz="3000" dirty="0">
                <a:solidFill>
                  <a:schemeClr val="tx1"/>
                </a:solidFill>
                <a:latin typeface="Arial Rounded MT Bold"/>
                <a:ea typeface="Comic Sans MS" charset="0"/>
                <a:cs typeface="Comic Sans MS" charset="0"/>
                <a:sym typeface="Helvetica"/>
              </a:rPr>
              <a:t>Measures</a:t>
            </a:r>
            <a:endParaRPr sz="3000" dirty="0">
              <a:solidFill>
                <a:schemeClr val="tx1"/>
              </a:solidFill>
              <a:latin typeface="Arial Rounded MT Bold"/>
              <a:ea typeface="Comic Sans MS" charset="0"/>
              <a:cs typeface="Comic Sans MS" charset="0"/>
            </a:endParaRPr>
          </a:p>
          <a:p>
            <a:pPr marL="0" indent="0" defTabSz="295741">
              <a:spcBef>
                <a:spcPts val="2109"/>
              </a:spcBef>
              <a:buSzPct val="100000"/>
              <a:buNone/>
              <a:defRPr sz="1800"/>
            </a:pPr>
            <a:r>
              <a:rPr sz="3000" dirty="0">
                <a:solidFill>
                  <a:schemeClr val="tx1"/>
                </a:solidFill>
                <a:latin typeface="Arial Rounded MT Bold"/>
                <a:ea typeface="Comic Sans MS" charset="0"/>
                <a:cs typeface="Comic Sans MS" charset="0"/>
                <a:sym typeface="Helvetica"/>
              </a:rPr>
              <a:t>Shape and Space</a:t>
            </a:r>
            <a:endParaRPr sz="3000" dirty="0">
              <a:solidFill>
                <a:schemeClr val="tx1"/>
              </a:solidFill>
              <a:latin typeface="Arial Rounded MT Bold"/>
              <a:ea typeface="Comic Sans MS" charset="0"/>
              <a:cs typeface="Comic Sans MS" charset="0"/>
            </a:endParaRPr>
          </a:p>
          <a:p>
            <a:pPr marL="0" indent="0" defTabSz="295741">
              <a:spcBef>
                <a:spcPts val="2109"/>
              </a:spcBef>
              <a:buSzPct val="100000"/>
              <a:buNone/>
              <a:defRPr sz="1800"/>
            </a:pPr>
            <a:r>
              <a:rPr sz="3000" dirty="0">
                <a:solidFill>
                  <a:schemeClr val="tx1"/>
                </a:solidFill>
                <a:latin typeface="Arial Rounded MT Bold"/>
                <a:ea typeface="Comic Sans MS" charset="0"/>
                <a:cs typeface="Comic Sans MS" charset="0"/>
                <a:sym typeface="Helvetica"/>
              </a:rPr>
              <a:t>Data Handling</a:t>
            </a:r>
            <a:endParaRPr sz="3000" dirty="0">
              <a:solidFill>
                <a:schemeClr val="tx1"/>
              </a:solidFill>
              <a:latin typeface="Arial Rounded MT Bold"/>
              <a:ea typeface="Comic Sans MS" charset="0"/>
              <a:cs typeface="Comic Sans MS" charset="0"/>
            </a:endParaRPr>
          </a:p>
          <a:p>
            <a:pPr marL="0" indent="0" defTabSz="295741">
              <a:spcBef>
                <a:spcPts val="2109"/>
              </a:spcBef>
              <a:buSzPct val="100000"/>
              <a:buNone/>
              <a:defRPr sz="1800"/>
            </a:pPr>
            <a:r>
              <a:rPr sz="3000" dirty="0">
                <a:solidFill>
                  <a:schemeClr val="tx1"/>
                </a:solidFill>
                <a:latin typeface="Arial Rounded MT Bold"/>
                <a:ea typeface="Comic Sans MS" charset="0"/>
                <a:cs typeface="Comic Sans MS" charset="0"/>
                <a:sym typeface="Helvetica"/>
              </a:rPr>
              <a:t>Mental </a:t>
            </a:r>
            <a:r>
              <a:rPr sz="3000" dirty="0" err="1">
                <a:solidFill>
                  <a:schemeClr val="tx1"/>
                </a:solidFill>
                <a:latin typeface="Arial Rounded MT Bold"/>
                <a:ea typeface="Comic Sans MS" charset="0"/>
                <a:cs typeface="Comic Sans MS" charset="0"/>
                <a:sym typeface="Helvetica"/>
              </a:rPr>
              <a:t>Maths</a:t>
            </a:r>
            <a:endParaRPr sz="3000" dirty="0">
              <a:solidFill>
                <a:schemeClr val="tx1"/>
              </a:solidFill>
              <a:latin typeface="Arial Rounded MT Bold"/>
              <a:ea typeface="Comic Sans MS" charset="0"/>
              <a:cs typeface="Comic Sans MS" charset="0"/>
            </a:endParaRPr>
          </a:p>
          <a:p>
            <a:pPr marL="0" indent="0" defTabSz="295741">
              <a:spcBef>
                <a:spcPts val="2109"/>
              </a:spcBef>
              <a:buSzPct val="100000"/>
              <a:buNone/>
              <a:defRPr sz="1800"/>
            </a:pPr>
            <a:r>
              <a:rPr sz="3000" dirty="0">
                <a:solidFill>
                  <a:schemeClr val="tx1"/>
                </a:solidFill>
                <a:latin typeface="Arial Rounded MT Bold"/>
                <a:ea typeface="Comic Sans MS" charset="0"/>
                <a:cs typeface="Comic Sans MS" charset="0"/>
                <a:sym typeface="Helvetica"/>
              </a:rPr>
              <a:t>Problem Solving</a:t>
            </a:r>
            <a:endParaRPr sz="3000" dirty="0">
              <a:solidFill>
                <a:schemeClr val="tx1"/>
              </a:solidFill>
              <a:latin typeface="Arial Rounded MT Bold"/>
              <a:ea typeface="Comic Sans MS" charset="0"/>
              <a:cs typeface="Comic Sans MS" charset="0"/>
            </a:endParaRPr>
          </a:p>
        </p:txBody>
      </p:sp>
      <p:sp>
        <p:nvSpPr>
          <p:cNvPr id="2" name="TextBox 1"/>
          <p:cNvSpPr txBox="1"/>
          <p:nvPr/>
        </p:nvSpPr>
        <p:spPr>
          <a:xfrm>
            <a:off x="3749554" y="681934"/>
            <a:ext cx="4529755" cy="611706"/>
          </a:xfrm>
          <a:prstGeom prst="rect">
            <a:avLst/>
          </a:prstGeom>
          <a:noFill/>
        </p:spPr>
        <p:txBody>
          <a:bodyPr wrap="square" rtlCol="0">
            <a:spAutoFit/>
          </a:bodyPr>
          <a:lstStyle/>
          <a:p>
            <a:pPr algn="ctr" defTabSz="410751"/>
            <a:r>
              <a:rPr lang="en-US" sz="3375" b="1" u="sng" kern="0">
                <a:solidFill>
                  <a:sysClr val="windowText" lastClr="000000"/>
                </a:solidFill>
                <a:latin typeface="Comic Sans MS" charset="0"/>
                <a:ea typeface="Comic Sans MS" charset="0"/>
                <a:cs typeface="Comic Sans MS" charset="0"/>
                <a:sym typeface="Helvetica Light"/>
              </a:rPr>
              <a:t>Numeracy in Year 5</a:t>
            </a:r>
          </a:p>
        </p:txBody>
      </p:sp>
      <p:pic>
        <p:nvPicPr>
          <p:cNvPr id="3" name="Picture 2">
            <a:extLst>
              <a:ext uri="{FF2B5EF4-FFF2-40B4-BE49-F238E27FC236}">
                <a16:creationId xmlns:a16="http://schemas.microsoft.com/office/drawing/2014/main" id="{3C4463D3-9D72-59AB-07E2-F75206CBD247}"/>
              </a:ext>
            </a:extLst>
          </p:cNvPr>
          <p:cNvPicPr>
            <a:picLocks noChangeAspect="1"/>
          </p:cNvPicPr>
          <p:nvPr/>
        </p:nvPicPr>
        <p:blipFill>
          <a:blip r:embed="rId3"/>
          <a:srcRect l="22549" r="27067"/>
          <a:stretch/>
        </p:blipFill>
        <p:spPr>
          <a:xfrm>
            <a:off x="9362399" y="632769"/>
            <a:ext cx="1880882" cy="1666548"/>
          </a:xfrm>
          <a:prstGeom prst="rect">
            <a:avLst/>
          </a:prstGeom>
        </p:spPr>
      </p:pic>
      <p:pic>
        <p:nvPicPr>
          <p:cNvPr id="4" name="Picture 3">
            <a:extLst>
              <a:ext uri="{FF2B5EF4-FFF2-40B4-BE49-F238E27FC236}">
                <a16:creationId xmlns:a16="http://schemas.microsoft.com/office/drawing/2014/main" id="{7497057B-CC73-C579-411A-991CB954A6A0}"/>
              </a:ext>
            </a:extLst>
          </p:cNvPr>
          <p:cNvPicPr>
            <a:picLocks noChangeAspect="1"/>
          </p:cNvPicPr>
          <p:nvPr/>
        </p:nvPicPr>
        <p:blipFill>
          <a:blip r:embed="rId4"/>
          <a:stretch>
            <a:fillRect/>
          </a:stretch>
        </p:blipFill>
        <p:spPr>
          <a:xfrm>
            <a:off x="834447" y="4418092"/>
            <a:ext cx="1925050" cy="1865948"/>
          </a:xfrm>
          <a:prstGeom prst="rect">
            <a:avLst/>
          </a:prstGeom>
        </p:spPr>
      </p:pic>
      <p:pic>
        <p:nvPicPr>
          <p:cNvPr id="5" name="Picture 4">
            <a:extLst>
              <a:ext uri="{FF2B5EF4-FFF2-40B4-BE49-F238E27FC236}">
                <a16:creationId xmlns:a16="http://schemas.microsoft.com/office/drawing/2014/main" id="{784329D0-01E5-40A2-C1C3-25EBDCACF796}"/>
              </a:ext>
            </a:extLst>
          </p:cNvPr>
          <p:cNvPicPr>
            <a:picLocks noChangeAspect="1"/>
          </p:cNvPicPr>
          <p:nvPr/>
        </p:nvPicPr>
        <p:blipFill>
          <a:blip r:embed="rId5"/>
          <a:srcRect l="14416" r="11905"/>
          <a:stretch/>
        </p:blipFill>
        <p:spPr>
          <a:xfrm>
            <a:off x="752090" y="573960"/>
            <a:ext cx="1880808" cy="17907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11372" y="368864"/>
            <a:ext cx="3805883" cy="679343"/>
          </a:xfrm>
        </p:spPr>
        <p:txBody>
          <a:bodyPr/>
          <a:lstStyle/>
          <a:p>
            <a:r>
              <a:rPr lang="en-US" sz="3600" b="1" u="sng" dirty="0">
                <a:latin typeface="Arial Rounded MT Bold"/>
                <a:ea typeface="Comic Sans MS" charset="0"/>
                <a:cs typeface="Comic Sans MS" charset="0"/>
              </a:rPr>
              <a:t>Mental </a:t>
            </a:r>
            <a:r>
              <a:rPr lang="en-US" sz="3600" b="1" u="sng" dirty="0" err="1">
                <a:latin typeface="Arial Rounded MT Bold"/>
                <a:ea typeface="Comic Sans MS" charset="0"/>
                <a:cs typeface="Comic Sans MS" charset="0"/>
              </a:rPr>
              <a:t>Maths</a:t>
            </a:r>
            <a:r>
              <a:rPr lang="en-US" sz="3600" b="1" u="sng" dirty="0">
                <a:latin typeface="Arial Rounded MT Bold"/>
                <a:ea typeface="Comic Sans MS" charset="0"/>
                <a:cs typeface="Comic Sans MS" charset="0"/>
              </a:rPr>
              <a:t> </a:t>
            </a:r>
            <a:endParaRPr lang="en-US" sz="3600" b="1" u="sng" dirty="0">
              <a:latin typeface="Comic Sans MS"/>
              <a:ea typeface="Comic Sans MS" charset="0"/>
              <a:cs typeface="Comic Sans MS" charset="0"/>
            </a:endParaRPr>
          </a:p>
        </p:txBody>
      </p:sp>
      <p:sp>
        <p:nvSpPr>
          <p:cNvPr id="349" name="Shape 349"/>
          <p:cNvSpPr>
            <a:spLocks noGrp="1"/>
          </p:cNvSpPr>
          <p:nvPr>
            <p:ph type="body" idx="1"/>
          </p:nvPr>
        </p:nvSpPr>
        <p:spPr>
          <a:xfrm>
            <a:off x="2923353" y="1149518"/>
            <a:ext cx="6345294" cy="5092901"/>
          </a:xfrm>
          <a:prstGeom prst="rect">
            <a:avLst/>
          </a:prstGeom>
          <a:noFill/>
        </p:spPr>
        <p:txBody>
          <a:bodyPr vert="horz" lIns="0" tIns="0" rIns="0" bIns="0" rtlCol="0" anchor="t">
            <a:noAutofit/>
          </a:bodyPr>
          <a:lstStyle/>
          <a:p>
            <a:pPr marL="0" indent="0">
              <a:spcBef>
                <a:spcPts val="2953"/>
              </a:spcBef>
              <a:buSzPct val="100000"/>
              <a:buNone/>
              <a:defRPr sz="1800"/>
            </a:pPr>
            <a:r>
              <a:rPr lang="en-GB" sz="3000" dirty="0">
                <a:solidFill>
                  <a:schemeClr val="tx1"/>
                </a:solidFill>
                <a:latin typeface="Arial Rounded MT Bold"/>
                <a:ea typeface="Comic Sans MS" charset="0"/>
                <a:cs typeface="Comic Sans MS" charset="0"/>
                <a:sym typeface="Helvetica"/>
              </a:rPr>
              <a:t>Number bonds</a:t>
            </a:r>
            <a:endParaRPr lang="en-US" sz="3000" dirty="0">
              <a:solidFill>
                <a:schemeClr val="tx1"/>
              </a:solidFill>
              <a:latin typeface="Arial Rounded MT Bold"/>
              <a:ea typeface="Comic Sans MS" charset="0"/>
              <a:cs typeface="Comic Sans MS" charset="0"/>
            </a:endParaRPr>
          </a:p>
          <a:p>
            <a:pPr marL="0" indent="0">
              <a:spcBef>
                <a:spcPts val="2953"/>
              </a:spcBef>
              <a:buNone/>
              <a:defRPr sz="1800"/>
            </a:pPr>
            <a:r>
              <a:rPr sz="3000" dirty="0">
                <a:solidFill>
                  <a:schemeClr val="tx1"/>
                </a:solidFill>
                <a:latin typeface="Arial Rounded MT Bold"/>
                <a:ea typeface="Comic Sans MS" charset="0"/>
                <a:cs typeface="Comic Sans MS" charset="0"/>
                <a:sym typeface="Helvetica"/>
              </a:rPr>
              <a:t>Mental addition and </a:t>
            </a:r>
            <a:r>
              <a:rPr lang="en-US" sz="3000" dirty="0">
                <a:solidFill>
                  <a:schemeClr val="tx1"/>
                </a:solidFill>
                <a:latin typeface="Arial Rounded MT Bold"/>
                <a:ea typeface="Comic Sans MS" charset="0"/>
                <a:cs typeface="Comic Sans MS" charset="0"/>
                <a:sym typeface="Helvetica"/>
              </a:rPr>
              <a:t>subtraction</a:t>
            </a:r>
            <a:endParaRPr lang="en-US" sz="3000" dirty="0">
              <a:solidFill>
                <a:schemeClr val="tx1"/>
              </a:solidFill>
              <a:latin typeface="Arial Rounded MT Bold"/>
              <a:ea typeface="Comic Sans MS" charset="0"/>
              <a:cs typeface="Comic Sans MS" charset="0"/>
            </a:endParaRPr>
          </a:p>
          <a:p>
            <a:pPr marL="0" indent="0">
              <a:spcBef>
                <a:spcPts val="2953"/>
              </a:spcBef>
              <a:buSzPct val="100000"/>
              <a:buNone/>
              <a:defRPr sz="1800"/>
            </a:pPr>
            <a:r>
              <a:rPr sz="3000" dirty="0">
                <a:solidFill>
                  <a:schemeClr val="tx1"/>
                </a:solidFill>
                <a:latin typeface="Arial Rounded MT Bold"/>
                <a:ea typeface="Comic Sans MS" charset="0"/>
                <a:cs typeface="Comic Sans MS" charset="0"/>
                <a:sym typeface="Helvetica"/>
              </a:rPr>
              <a:t>Multiplication tables</a:t>
            </a:r>
            <a:r>
              <a:rPr lang="en-US" sz="3000" dirty="0">
                <a:solidFill>
                  <a:schemeClr val="tx1"/>
                </a:solidFill>
                <a:latin typeface="Arial Rounded MT Bold"/>
                <a:ea typeface="Comic Sans MS" charset="0"/>
                <a:cs typeface="Comic Sans MS" charset="0"/>
                <a:sym typeface="Helvetica"/>
              </a:rPr>
              <a:t> </a:t>
            </a:r>
            <a:endParaRPr sz="3000" dirty="0">
              <a:solidFill>
                <a:schemeClr val="tx1"/>
              </a:solidFill>
              <a:latin typeface="Arial Rounded MT Bold"/>
              <a:ea typeface="Comic Sans MS" charset="0"/>
              <a:cs typeface="Comic Sans MS" charset="0"/>
            </a:endParaRPr>
          </a:p>
          <a:p>
            <a:pPr marL="0" indent="0">
              <a:spcBef>
                <a:spcPts val="2953"/>
              </a:spcBef>
              <a:buSzPct val="100000"/>
              <a:buNone/>
              <a:defRPr sz="1800"/>
            </a:pPr>
            <a:r>
              <a:rPr sz="3000" dirty="0">
                <a:solidFill>
                  <a:schemeClr val="tx1"/>
                </a:solidFill>
                <a:latin typeface="Arial Rounded MT Bold"/>
                <a:ea typeface="Comic Sans MS" charset="0"/>
                <a:cs typeface="Comic Sans MS" charset="0"/>
                <a:sym typeface="Helvetica"/>
              </a:rPr>
              <a:t>Counting in multiples</a:t>
            </a:r>
            <a:endParaRPr sz="3000" dirty="0">
              <a:solidFill>
                <a:schemeClr val="tx1"/>
              </a:solidFill>
              <a:latin typeface="Arial Rounded MT Bold"/>
              <a:ea typeface="Comic Sans MS" charset="0"/>
              <a:cs typeface="Comic Sans MS" charset="0"/>
            </a:endParaRPr>
          </a:p>
          <a:p>
            <a:pPr marL="0" indent="0">
              <a:spcBef>
                <a:spcPts val="2953"/>
              </a:spcBef>
              <a:buSzPct val="100000"/>
              <a:buNone/>
              <a:defRPr sz="1800"/>
            </a:pPr>
            <a:r>
              <a:rPr sz="3000" dirty="0">
                <a:solidFill>
                  <a:schemeClr val="tx1"/>
                </a:solidFill>
                <a:latin typeface="Arial Rounded MT Bold"/>
                <a:ea typeface="Comic Sans MS" charset="0"/>
                <a:cs typeface="Comic Sans MS" charset="0"/>
                <a:sym typeface="Helvetica"/>
              </a:rPr>
              <a:t>Doubling</a:t>
            </a:r>
            <a:endParaRPr lang="en-GB" sz="3000" dirty="0">
              <a:solidFill>
                <a:schemeClr val="tx1"/>
              </a:solidFill>
              <a:latin typeface="Arial Rounded MT Bold"/>
              <a:ea typeface="Comic Sans MS" charset="0"/>
              <a:cs typeface="Comic Sans MS" charset="0"/>
            </a:endParaRPr>
          </a:p>
          <a:p>
            <a:pPr marL="0" indent="0">
              <a:spcBef>
                <a:spcPts val="2953"/>
              </a:spcBef>
              <a:buNone/>
              <a:defRPr sz="1800"/>
            </a:pPr>
            <a:r>
              <a:rPr lang="en-GB" sz="3000" dirty="0">
                <a:solidFill>
                  <a:schemeClr val="tx1"/>
                </a:solidFill>
                <a:latin typeface="Arial Rounded MT Bold"/>
                <a:ea typeface="Comic Sans MS" charset="0"/>
                <a:cs typeface="Comic Sans MS" charset="0"/>
                <a:sym typeface="Helvetica"/>
              </a:rPr>
              <a:t>Mental strategies</a:t>
            </a:r>
            <a:endParaRPr sz="3000" dirty="0">
              <a:solidFill>
                <a:schemeClr val="tx1"/>
              </a:solidFill>
              <a:latin typeface="Arial Rounded MT Bold"/>
              <a:ea typeface="Comic Sans MS" charset="0"/>
              <a:cs typeface="Comic Sans MS" charset="0"/>
            </a:endParaRPr>
          </a:p>
        </p:txBody>
      </p:sp>
      <p:pic>
        <p:nvPicPr>
          <p:cNvPr id="351" name="4576708_300.jpeg"/>
          <p:cNvPicPr/>
          <p:nvPr/>
        </p:nvPicPr>
        <p:blipFill>
          <a:blip r:embed="rId2"/>
          <a:stretch>
            <a:fillRect/>
          </a:stretch>
        </p:blipFill>
        <p:spPr>
          <a:xfrm>
            <a:off x="10688386" y="5653463"/>
            <a:ext cx="588956" cy="588956"/>
          </a:xfrm>
          <a:prstGeom prst="rect">
            <a:avLst/>
          </a:prstGeom>
          <a:ln w="12700">
            <a:miter lim="400000"/>
          </a:ln>
        </p:spPr>
      </p:pic>
      <p:pic>
        <p:nvPicPr>
          <p:cNvPr id="4" name="Picture 3">
            <a:extLst>
              <a:ext uri="{FF2B5EF4-FFF2-40B4-BE49-F238E27FC236}">
                <a16:creationId xmlns:a16="http://schemas.microsoft.com/office/drawing/2014/main" id="{7D0AFB80-73D5-D502-B43C-CD37E5D79BFB}"/>
              </a:ext>
            </a:extLst>
          </p:cNvPr>
          <p:cNvPicPr>
            <a:picLocks noChangeAspect="1"/>
          </p:cNvPicPr>
          <p:nvPr/>
        </p:nvPicPr>
        <p:blipFill>
          <a:blip r:embed="rId3"/>
          <a:stretch>
            <a:fillRect/>
          </a:stretch>
        </p:blipFill>
        <p:spPr>
          <a:xfrm>
            <a:off x="9930312" y="477716"/>
            <a:ext cx="1681579" cy="1681579"/>
          </a:xfrm>
          <a:prstGeom prst="rect">
            <a:avLst/>
          </a:prstGeom>
        </p:spPr>
      </p:pic>
      <p:pic>
        <p:nvPicPr>
          <p:cNvPr id="5" name="Picture 4">
            <a:extLst>
              <a:ext uri="{FF2B5EF4-FFF2-40B4-BE49-F238E27FC236}">
                <a16:creationId xmlns:a16="http://schemas.microsoft.com/office/drawing/2014/main" id="{52FA3C66-CAAD-DD13-E063-49ED83439F40}"/>
              </a:ext>
            </a:extLst>
          </p:cNvPr>
          <p:cNvPicPr>
            <a:picLocks noChangeAspect="1"/>
          </p:cNvPicPr>
          <p:nvPr/>
        </p:nvPicPr>
        <p:blipFill>
          <a:blip r:embed="rId4"/>
          <a:stretch>
            <a:fillRect/>
          </a:stretch>
        </p:blipFill>
        <p:spPr>
          <a:xfrm>
            <a:off x="403218" y="4789987"/>
            <a:ext cx="1581738" cy="1588799"/>
          </a:xfrm>
          <a:prstGeom prst="rect">
            <a:avLst/>
          </a:prstGeom>
        </p:spPr>
      </p:pic>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31" name="4576708_300.jpeg"/>
          <p:cNvPicPr/>
          <p:nvPr/>
        </p:nvPicPr>
        <p:blipFill>
          <a:blip r:embed="rId2"/>
          <a:stretch>
            <a:fillRect/>
          </a:stretch>
        </p:blipFill>
        <p:spPr>
          <a:xfrm>
            <a:off x="10780056" y="5590441"/>
            <a:ext cx="588956" cy="588956"/>
          </a:xfrm>
          <a:prstGeom prst="rect">
            <a:avLst/>
          </a:prstGeom>
          <a:ln w="12700">
            <a:miter lim="400000"/>
          </a:ln>
        </p:spPr>
      </p:pic>
      <p:sp>
        <p:nvSpPr>
          <p:cNvPr id="2" name="Title 1"/>
          <p:cNvSpPr>
            <a:spLocks noGrp="1"/>
          </p:cNvSpPr>
          <p:nvPr>
            <p:ph type="title"/>
          </p:nvPr>
        </p:nvSpPr>
        <p:spPr>
          <a:xfrm>
            <a:off x="3710489" y="506931"/>
            <a:ext cx="4619447" cy="666979"/>
          </a:xfrm>
        </p:spPr>
        <p:txBody>
          <a:bodyPr vert="horz" lIns="0" tIns="0" rIns="0" bIns="0" rtlCol="0" anchor="b">
            <a:noAutofit/>
          </a:bodyPr>
          <a:lstStyle/>
          <a:p>
            <a:r>
              <a:rPr lang="en-US" sz="4200" b="1" u="sng" dirty="0">
                <a:latin typeface="Comic Sans MS"/>
                <a:ea typeface="Comic Sans MS" charset="0"/>
                <a:cs typeface="Comic Sans MS" charset="0"/>
              </a:rPr>
              <a:t>Number</a:t>
            </a:r>
          </a:p>
        </p:txBody>
      </p:sp>
      <p:sp>
        <p:nvSpPr>
          <p:cNvPr id="3" name="Rectangle 2"/>
          <p:cNvSpPr/>
          <p:nvPr/>
        </p:nvSpPr>
        <p:spPr>
          <a:xfrm>
            <a:off x="3512795" y="1254593"/>
            <a:ext cx="5014834" cy="5001369"/>
          </a:xfrm>
          <a:prstGeom prst="rect">
            <a:avLst/>
          </a:prstGeom>
          <a:noFill/>
        </p:spPr>
        <p:txBody>
          <a:bodyPr wrap="square" lIns="91440" tIns="45720" rIns="91440" bIns="45720" anchor="t">
            <a:spAutoFit/>
          </a:bodyPr>
          <a:lstStyle/>
          <a:p>
            <a:pPr defTabSz="410751">
              <a:spcBef>
                <a:spcPts val="2953"/>
              </a:spcBef>
              <a:buSzPct val="100000"/>
              <a:defRPr sz="1800"/>
            </a:pPr>
            <a:r>
              <a:rPr lang="en-US" kern="0" dirty="0">
                <a:latin typeface="Arial Rounded MT Bold"/>
                <a:ea typeface="Comic Sans MS" charset="0"/>
                <a:cs typeface="Comic Sans MS" charset="0"/>
                <a:sym typeface="Helvetica"/>
              </a:rPr>
              <a:t>Revision of addition and subtraction</a:t>
            </a:r>
            <a:endParaRPr lang="en-US" kern="0" dirty="0">
              <a:latin typeface="Arial Rounded MT Bold"/>
              <a:ea typeface="Comic Sans MS" charset="0"/>
              <a:cs typeface="Comic Sans MS" charset="0"/>
            </a:endParaRPr>
          </a:p>
          <a:p>
            <a:pPr defTabSz="410751">
              <a:spcBef>
                <a:spcPts val="2953"/>
              </a:spcBef>
              <a:buSzPct val="100000"/>
              <a:defRPr sz="1800"/>
            </a:pPr>
            <a:r>
              <a:rPr lang="en-US" kern="0" dirty="0">
                <a:latin typeface="Arial Rounded MT Bold"/>
                <a:ea typeface="Comic Sans MS" charset="0"/>
                <a:cs typeface="Comic Sans MS" charset="0"/>
                <a:sym typeface="Helvetica"/>
              </a:rPr>
              <a:t>Multiplication and division x2 - x10 tables.</a:t>
            </a:r>
            <a:endParaRPr lang="en-US" kern="0" dirty="0">
              <a:latin typeface="Arial Rounded MT Bold"/>
              <a:ea typeface="Comic Sans MS" charset="0"/>
              <a:cs typeface="Comic Sans MS" charset="0"/>
            </a:endParaRPr>
          </a:p>
          <a:p>
            <a:pPr defTabSz="410751">
              <a:spcBef>
                <a:spcPts val="2953"/>
              </a:spcBef>
              <a:buSzPct val="100000"/>
              <a:defRPr sz="1800"/>
            </a:pPr>
            <a:r>
              <a:rPr lang="en-US" kern="0" dirty="0">
                <a:latin typeface="Arial Rounded MT Bold"/>
                <a:ea typeface="Comic Sans MS" charset="0"/>
                <a:cs typeface="Comic Sans MS" charset="0"/>
                <a:sym typeface="Helvetica"/>
              </a:rPr>
              <a:t>Problem solving</a:t>
            </a:r>
            <a:endParaRPr lang="en-US" kern="0" dirty="0">
              <a:latin typeface="Arial Rounded MT Bold"/>
              <a:ea typeface="Comic Sans MS" charset="0"/>
              <a:cs typeface="Comic Sans MS" charset="0"/>
            </a:endParaRPr>
          </a:p>
          <a:p>
            <a:pPr defTabSz="410751">
              <a:spcBef>
                <a:spcPts val="2953"/>
              </a:spcBef>
              <a:buSzPct val="100000"/>
              <a:defRPr sz="1800"/>
            </a:pPr>
            <a:r>
              <a:rPr lang="en-US" kern="0" dirty="0">
                <a:latin typeface="Arial Rounded MT Bold"/>
                <a:ea typeface="Comic Sans MS" charset="0"/>
                <a:cs typeface="Comic Sans MS" charset="0"/>
                <a:sym typeface="Helvetica"/>
              </a:rPr>
              <a:t>Place value to 9999</a:t>
            </a:r>
            <a:endParaRPr lang="en-US" kern="0" dirty="0">
              <a:latin typeface="Arial Rounded MT Bold"/>
              <a:ea typeface="Comic Sans MS" charset="0"/>
              <a:cs typeface="Comic Sans MS" charset="0"/>
            </a:endParaRPr>
          </a:p>
          <a:p>
            <a:pPr defTabSz="410751">
              <a:spcBef>
                <a:spcPts val="2953"/>
              </a:spcBef>
              <a:buSzPct val="100000"/>
              <a:defRPr sz="1800"/>
            </a:pPr>
            <a:r>
              <a:rPr lang="en-US" kern="0" dirty="0">
                <a:latin typeface="Arial Rounded MT Bold"/>
                <a:ea typeface="Comic Sans MS" charset="0"/>
                <a:cs typeface="Comic Sans MS" charset="0"/>
                <a:sym typeface="Helvetica"/>
              </a:rPr>
              <a:t>Rounding to the nearest 10, 100 and 1000</a:t>
            </a:r>
            <a:endParaRPr lang="en-US" kern="0" dirty="0">
              <a:latin typeface="Arial Rounded MT Bold"/>
              <a:ea typeface="Comic Sans MS" charset="0"/>
              <a:cs typeface="Comic Sans MS" charset="0"/>
            </a:endParaRPr>
          </a:p>
          <a:p>
            <a:pPr defTabSz="410751">
              <a:spcBef>
                <a:spcPts val="2953"/>
              </a:spcBef>
              <a:buSzPct val="100000"/>
              <a:defRPr sz="1800"/>
            </a:pPr>
            <a:r>
              <a:rPr lang="en-US" kern="0" dirty="0">
                <a:latin typeface="Arial Rounded MT Bold"/>
                <a:ea typeface="Comic Sans MS" charset="0"/>
                <a:cs typeface="Comic Sans MS" charset="0"/>
                <a:sym typeface="Helvetica"/>
              </a:rPr>
              <a:t>Fractions</a:t>
            </a:r>
            <a:endParaRPr lang="en-US" kern="0" dirty="0">
              <a:latin typeface="Arial Rounded MT Bold"/>
              <a:ea typeface="Comic Sans MS" charset="0"/>
              <a:cs typeface="Comic Sans MS" charset="0"/>
            </a:endParaRPr>
          </a:p>
          <a:p>
            <a:pPr defTabSz="410751">
              <a:spcBef>
                <a:spcPts val="2953"/>
              </a:spcBef>
              <a:buSzPct val="100000"/>
              <a:defRPr sz="1800"/>
            </a:pPr>
            <a:r>
              <a:rPr lang="en-US" kern="0" dirty="0">
                <a:latin typeface="Arial Rounded MT Bold"/>
                <a:ea typeface="Comic Sans MS" charset="0"/>
                <a:cs typeface="Comic Sans MS" charset="0"/>
                <a:sym typeface="Helvetica"/>
              </a:rPr>
              <a:t>Money</a:t>
            </a:r>
          </a:p>
          <a:p>
            <a:pPr defTabSz="410751">
              <a:spcBef>
                <a:spcPts val="2953"/>
              </a:spcBef>
              <a:buSzPct val="100000"/>
              <a:defRPr sz="1800"/>
            </a:pPr>
            <a:r>
              <a:rPr lang="en-US" kern="0" dirty="0">
                <a:latin typeface="Arial Rounded MT Bold"/>
                <a:ea typeface="Comic Sans MS" charset="0"/>
                <a:cs typeface="Comic Sans MS" charset="0"/>
                <a:sym typeface="Helvetica"/>
              </a:rPr>
              <a:t>Freckle (Online numeracy activities)</a:t>
            </a:r>
            <a:endParaRPr lang="en-US" kern="0" dirty="0">
              <a:latin typeface="Arial Rounded MT Bold"/>
              <a:ea typeface="Comic Sans MS" charset="0"/>
              <a:cs typeface="Comic Sans MS" charset="0"/>
            </a:endParaRPr>
          </a:p>
        </p:txBody>
      </p:sp>
      <p:pic>
        <p:nvPicPr>
          <p:cNvPr id="4" name="Picture 3">
            <a:extLst>
              <a:ext uri="{FF2B5EF4-FFF2-40B4-BE49-F238E27FC236}">
                <a16:creationId xmlns:a16="http://schemas.microsoft.com/office/drawing/2014/main" id="{8C2C5112-386A-31AF-31B1-50A8E1AE6241}"/>
              </a:ext>
            </a:extLst>
          </p:cNvPr>
          <p:cNvPicPr>
            <a:picLocks noChangeAspect="1"/>
          </p:cNvPicPr>
          <p:nvPr/>
        </p:nvPicPr>
        <p:blipFill>
          <a:blip r:embed="rId3"/>
          <a:stretch>
            <a:fillRect/>
          </a:stretch>
        </p:blipFill>
        <p:spPr>
          <a:xfrm>
            <a:off x="9357537" y="421151"/>
            <a:ext cx="2143125" cy="2143125"/>
          </a:xfrm>
          <a:prstGeom prst="rect">
            <a:avLst/>
          </a:prstGeom>
        </p:spPr>
      </p:pic>
      <p:pic>
        <p:nvPicPr>
          <p:cNvPr id="5" name="Picture 4">
            <a:extLst>
              <a:ext uri="{FF2B5EF4-FFF2-40B4-BE49-F238E27FC236}">
                <a16:creationId xmlns:a16="http://schemas.microsoft.com/office/drawing/2014/main" id="{8B22F7C2-8D4D-AD3D-EC54-0AD4BF749A0E}"/>
              </a:ext>
            </a:extLst>
          </p:cNvPr>
          <p:cNvPicPr>
            <a:picLocks noChangeAspect="1"/>
          </p:cNvPicPr>
          <p:nvPr/>
        </p:nvPicPr>
        <p:blipFill>
          <a:blip r:embed="rId4"/>
          <a:stretch>
            <a:fillRect/>
          </a:stretch>
        </p:blipFill>
        <p:spPr>
          <a:xfrm>
            <a:off x="279636" y="4992941"/>
            <a:ext cx="2525552" cy="1349155"/>
          </a:xfrm>
          <a:prstGeom prst="rect">
            <a:avLst/>
          </a:prstGeom>
        </p:spPr>
      </p:pic>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41181" y="417631"/>
            <a:ext cx="7358063" cy="765892"/>
          </a:xfrm>
        </p:spPr>
        <p:txBody>
          <a:bodyPr/>
          <a:lstStyle/>
          <a:p>
            <a:r>
              <a:rPr lang="en-US" b="1" u="sng">
                <a:latin typeface="Comic Sans MS" charset="0"/>
                <a:ea typeface="Comic Sans MS" charset="0"/>
                <a:cs typeface="Comic Sans MS" charset="0"/>
              </a:rPr>
              <a:t>Measures</a:t>
            </a:r>
            <a:r>
              <a:rPr lang="en-US" b="1" u="sng"/>
              <a:t> </a:t>
            </a:r>
          </a:p>
        </p:txBody>
      </p:sp>
      <p:sp>
        <p:nvSpPr>
          <p:cNvPr id="334" name="Shape 334"/>
          <p:cNvSpPr>
            <a:spLocks noGrp="1"/>
          </p:cNvSpPr>
          <p:nvPr>
            <p:ph type="body" idx="1"/>
          </p:nvPr>
        </p:nvSpPr>
        <p:spPr>
          <a:xfrm>
            <a:off x="1018255" y="1267782"/>
            <a:ext cx="9926836" cy="4918509"/>
          </a:xfrm>
          <a:prstGeom prst="rect">
            <a:avLst/>
          </a:prstGeom>
          <a:noFill/>
        </p:spPr>
        <p:txBody>
          <a:bodyPr vert="horz" lIns="0" tIns="0" rIns="0" bIns="0" rtlCol="0" anchor="t">
            <a:noAutofit/>
          </a:bodyPr>
          <a:lstStyle/>
          <a:p>
            <a:pPr marL="0" indent="0" defTabSz="275203">
              <a:buNone/>
              <a:defRPr sz="1800"/>
            </a:pPr>
            <a:r>
              <a:rPr sz="2600" b="1" dirty="0">
                <a:solidFill>
                  <a:schemeClr val="tx1"/>
                </a:solidFill>
                <a:latin typeface="Arial Rounded MT Bold"/>
                <a:ea typeface="Comic Sans MS" charset="0"/>
                <a:cs typeface="Comic Sans MS" charset="0"/>
                <a:sym typeface="Helvetica"/>
              </a:rPr>
              <a:t>Length</a:t>
            </a:r>
            <a:r>
              <a:rPr sz="2600" dirty="0">
                <a:solidFill>
                  <a:schemeClr val="tx1"/>
                </a:solidFill>
                <a:latin typeface="Arial Rounded MT Bold"/>
                <a:ea typeface="Comic Sans MS" charset="0"/>
                <a:cs typeface="Comic Sans MS" charset="0"/>
              </a:rPr>
              <a:t> - </a:t>
            </a:r>
            <a:r>
              <a:rPr lang="en-US" sz="2600" dirty="0">
                <a:solidFill>
                  <a:schemeClr val="tx1"/>
                </a:solidFill>
                <a:latin typeface="Arial Rounded MT Bold"/>
                <a:ea typeface="Comic Sans MS" charset="0"/>
                <a:cs typeface="Comic Sans MS" charset="0"/>
              </a:rPr>
              <a:t> </a:t>
            </a:r>
            <a:r>
              <a:rPr lang="en-GB" sz="2600" dirty="0">
                <a:solidFill>
                  <a:schemeClr val="tx1"/>
                </a:solidFill>
                <a:latin typeface="Arial Rounded MT Bold"/>
                <a:ea typeface="Comic Sans MS" charset="0"/>
                <a:cs typeface="Comic Sans MS" charset="0"/>
              </a:rPr>
              <a:t>kilometres, </a:t>
            </a:r>
            <a:r>
              <a:rPr sz="2600" dirty="0" err="1">
                <a:solidFill>
                  <a:schemeClr val="tx1"/>
                </a:solidFill>
                <a:latin typeface="Arial Rounded MT Bold"/>
                <a:ea typeface="Comic Sans MS" charset="0"/>
                <a:cs typeface="Comic Sans MS" charset="0"/>
              </a:rPr>
              <a:t>metres</a:t>
            </a:r>
            <a:r>
              <a:rPr sz="2600" dirty="0">
                <a:solidFill>
                  <a:schemeClr val="tx1"/>
                </a:solidFill>
                <a:latin typeface="Arial Rounded MT Bold"/>
                <a:ea typeface="Comic Sans MS" charset="0"/>
                <a:cs typeface="Comic Sans MS" charset="0"/>
              </a:rPr>
              <a:t> and </a:t>
            </a:r>
            <a:r>
              <a:rPr sz="2600" dirty="0" err="1">
                <a:solidFill>
                  <a:schemeClr val="tx1"/>
                </a:solidFill>
                <a:latin typeface="Arial Rounded MT Bold"/>
                <a:ea typeface="Comic Sans MS" charset="0"/>
                <a:cs typeface="Comic Sans MS" charset="0"/>
              </a:rPr>
              <a:t>centimetres</a:t>
            </a:r>
            <a:endParaRPr lang="en-US" sz="2600" dirty="0">
              <a:solidFill>
                <a:schemeClr val="tx1"/>
              </a:solidFill>
              <a:latin typeface="Arial Rounded MT Bold"/>
              <a:ea typeface="Comic Sans MS" charset="0"/>
              <a:cs typeface="Comic Sans MS" charset="0"/>
            </a:endParaRPr>
          </a:p>
          <a:p>
            <a:pPr marL="0" indent="0" defTabSz="275203">
              <a:buNone/>
              <a:defRPr sz="1800"/>
            </a:pPr>
            <a:endParaRPr sz="2600" dirty="0">
              <a:solidFill>
                <a:schemeClr val="tx1"/>
              </a:solidFill>
              <a:latin typeface="Arial Rounded MT Bold"/>
              <a:ea typeface="Comic Sans MS" charset="0"/>
              <a:cs typeface="Comic Sans MS" charset="0"/>
            </a:endParaRPr>
          </a:p>
          <a:p>
            <a:pPr marL="0" indent="0" defTabSz="275203">
              <a:buNone/>
              <a:defRPr sz="1800"/>
            </a:pPr>
            <a:r>
              <a:rPr sz="2600" b="1" dirty="0">
                <a:solidFill>
                  <a:schemeClr val="tx1"/>
                </a:solidFill>
                <a:latin typeface="Arial Rounded MT Bold"/>
                <a:ea typeface="Comic Sans MS" charset="0"/>
                <a:cs typeface="Comic Sans MS" charset="0"/>
                <a:sym typeface="Helvetica"/>
              </a:rPr>
              <a:t>Time</a:t>
            </a:r>
            <a:r>
              <a:rPr sz="2600" dirty="0">
                <a:solidFill>
                  <a:schemeClr val="tx1"/>
                </a:solidFill>
                <a:latin typeface="Arial Rounded MT Bold"/>
                <a:ea typeface="Comic Sans MS" charset="0"/>
                <a:cs typeface="Comic Sans MS" charset="0"/>
              </a:rPr>
              <a:t> </a:t>
            </a:r>
            <a:r>
              <a:rPr lang="en-US" sz="2600" dirty="0">
                <a:solidFill>
                  <a:schemeClr val="tx1"/>
                </a:solidFill>
                <a:latin typeface="Arial Rounded MT Bold"/>
                <a:ea typeface="Comic Sans MS" charset="0"/>
                <a:cs typeface="Comic Sans MS" charset="0"/>
              </a:rPr>
              <a:t>– analogue, digital, calendar</a:t>
            </a:r>
            <a:endParaRPr sz="2600" dirty="0">
              <a:solidFill>
                <a:schemeClr val="tx1"/>
              </a:solidFill>
              <a:latin typeface="Arial Rounded MT Bold"/>
              <a:ea typeface="Comic Sans MS" charset="0"/>
              <a:cs typeface="Comic Sans MS" charset="0"/>
            </a:endParaRPr>
          </a:p>
          <a:p>
            <a:pPr marL="0" indent="0" defTabSz="275203">
              <a:buNone/>
              <a:defRPr sz="1800"/>
            </a:pPr>
            <a:endParaRPr sz="2600" dirty="0">
              <a:solidFill>
                <a:schemeClr val="tx1"/>
              </a:solidFill>
              <a:latin typeface="Arial Rounded MT Bold"/>
              <a:ea typeface="Comic Sans MS" charset="0"/>
              <a:cs typeface="Comic Sans MS" charset="0"/>
            </a:endParaRPr>
          </a:p>
          <a:p>
            <a:pPr marL="0" indent="0" defTabSz="275203">
              <a:buNone/>
              <a:defRPr sz="1800"/>
            </a:pPr>
            <a:r>
              <a:rPr sz="2600" b="1" dirty="0">
                <a:solidFill>
                  <a:schemeClr val="tx1"/>
                </a:solidFill>
                <a:latin typeface="Arial Rounded MT Bold"/>
                <a:ea typeface="Comic Sans MS" charset="0"/>
                <a:cs typeface="Comic Sans MS" charset="0"/>
                <a:sym typeface="Helvetica"/>
              </a:rPr>
              <a:t>Area and Perimeter</a:t>
            </a:r>
            <a:r>
              <a:rPr sz="2600" dirty="0">
                <a:solidFill>
                  <a:schemeClr val="tx1"/>
                </a:solidFill>
                <a:latin typeface="Arial Rounded MT Bold"/>
                <a:ea typeface="Comic Sans MS" charset="0"/>
                <a:cs typeface="Comic Sans MS" charset="0"/>
              </a:rPr>
              <a:t> - Counting cm and 1/2 cm squares</a:t>
            </a:r>
            <a:endParaRPr lang="en-US" sz="2600" dirty="0">
              <a:solidFill>
                <a:schemeClr val="tx1"/>
              </a:solidFill>
              <a:latin typeface="Arial Rounded MT Bold"/>
              <a:ea typeface="Comic Sans MS" charset="0"/>
              <a:cs typeface="Comic Sans MS" charset="0"/>
            </a:endParaRPr>
          </a:p>
          <a:p>
            <a:pPr marL="0" indent="0" defTabSz="275203">
              <a:buNone/>
              <a:defRPr sz="1800"/>
            </a:pPr>
            <a:endParaRPr sz="2600" dirty="0">
              <a:solidFill>
                <a:schemeClr val="tx1"/>
              </a:solidFill>
              <a:latin typeface="Arial Rounded MT Bold"/>
              <a:ea typeface="Comic Sans MS" charset="0"/>
              <a:cs typeface="Comic Sans MS" charset="0"/>
            </a:endParaRPr>
          </a:p>
          <a:p>
            <a:pPr marL="0" indent="0" defTabSz="275203">
              <a:buNone/>
              <a:defRPr sz="1800"/>
            </a:pPr>
            <a:r>
              <a:rPr sz="2600" b="1" dirty="0">
                <a:solidFill>
                  <a:schemeClr val="tx1"/>
                </a:solidFill>
                <a:latin typeface="Arial Rounded MT Bold"/>
                <a:ea typeface="Comic Sans MS" charset="0"/>
                <a:cs typeface="Comic Sans MS" charset="0"/>
                <a:sym typeface="Helvetica"/>
              </a:rPr>
              <a:t>Capacity and Volume</a:t>
            </a:r>
            <a:r>
              <a:rPr sz="2600" dirty="0">
                <a:solidFill>
                  <a:schemeClr val="tx1"/>
                </a:solidFill>
                <a:latin typeface="Arial Rounded MT Bold"/>
                <a:ea typeface="Comic Sans MS" charset="0"/>
                <a:cs typeface="Comic Sans MS" charset="0"/>
              </a:rPr>
              <a:t> - standard and non-standard measures</a:t>
            </a:r>
          </a:p>
          <a:p>
            <a:pPr marL="0" indent="0" defTabSz="275203">
              <a:buNone/>
              <a:defRPr sz="1800"/>
            </a:pPr>
            <a:endParaRPr sz="2600" dirty="0">
              <a:solidFill>
                <a:schemeClr val="tx1"/>
              </a:solidFill>
              <a:latin typeface="Arial Rounded MT Bold"/>
              <a:ea typeface="Comic Sans MS" charset="0"/>
              <a:cs typeface="Comic Sans MS" charset="0"/>
            </a:endParaRPr>
          </a:p>
          <a:p>
            <a:pPr marL="0" indent="0" defTabSz="275203">
              <a:buNone/>
              <a:defRPr sz="1800"/>
            </a:pPr>
            <a:r>
              <a:rPr sz="2600" b="1" dirty="0">
                <a:solidFill>
                  <a:schemeClr val="tx1"/>
                </a:solidFill>
                <a:latin typeface="Arial Rounded MT Bold"/>
                <a:ea typeface="Comic Sans MS" charset="0"/>
                <a:cs typeface="Comic Sans MS" charset="0"/>
                <a:sym typeface="Helvetica"/>
              </a:rPr>
              <a:t>Weight</a:t>
            </a:r>
            <a:r>
              <a:rPr sz="2600" dirty="0">
                <a:solidFill>
                  <a:schemeClr val="tx1"/>
                </a:solidFill>
                <a:latin typeface="Arial Rounded MT Bold"/>
                <a:ea typeface="Comic Sans MS" charset="0"/>
                <a:cs typeface="Comic Sans MS" charset="0"/>
              </a:rPr>
              <a:t> - Grams and Kilograms</a:t>
            </a:r>
          </a:p>
        </p:txBody>
      </p:sp>
      <p:pic>
        <p:nvPicPr>
          <p:cNvPr id="336" name="4576708_300.jpeg"/>
          <p:cNvPicPr/>
          <p:nvPr/>
        </p:nvPicPr>
        <p:blipFill>
          <a:blip r:embed="rId2"/>
          <a:stretch>
            <a:fillRect/>
          </a:stretch>
        </p:blipFill>
        <p:spPr>
          <a:xfrm>
            <a:off x="10860266" y="5659192"/>
            <a:ext cx="588956" cy="588956"/>
          </a:xfrm>
          <a:prstGeom prst="rect">
            <a:avLst/>
          </a:prstGeom>
          <a:ln w="12700">
            <a:miter lim="400000"/>
          </a:ln>
        </p:spPr>
      </p:pic>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5882" y="618208"/>
            <a:ext cx="7358063" cy="580430"/>
          </a:xfrm>
        </p:spPr>
        <p:txBody>
          <a:bodyPr>
            <a:normAutofit/>
          </a:bodyPr>
          <a:lstStyle/>
          <a:p>
            <a:r>
              <a:rPr lang="en-US" b="1" u="sng">
                <a:latin typeface="Comic Sans MS" charset="0"/>
                <a:ea typeface="Comic Sans MS" charset="0"/>
                <a:cs typeface="Comic Sans MS" charset="0"/>
              </a:rPr>
              <a:t>Shape and Space</a:t>
            </a:r>
          </a:p>
        </p:txBody>
      </p:sp>
      <p:sp>
        <p:nvSpPr>
          <p:cNvPr id="338" name="Shape 338"/>
          <p:cNvSpPr>
            <a:spLocks noGrp="1"/>
          </p:cNvSpPr>
          <p:nvPr>
            <p:ph type="body" idx="1"/>
          </p:nvPr>
        </p:nvSpPr>
        <p:spPr>
          <a:xfrm>
            <a:off x="1352903" y="1360038"/>
            <a:ext cx="5826495" cy="4676465"/>
          </a:xfrm>
          <a:prstGeom prst="rect">
            <a:avLst/>
          </a:prstGeom>
          <a:noFill/>
        </p:spPr>
        <p:txBody>
          <a:bodyPr vert="horz" lIns="0" tIns="0" rIns="0" bIns="0" rtlCol="0" anchor="t">
            <a:noAutofit/>
          </a:bodyPr>
          <a:lstStyle/>
          <a:p>
            <a:pPr marL="0" indent="0" defTabSz="164300">
              <a:spcBef>
                <a:spcPts val="1125"/>
              </a:spcBef>
              <a:buSzPct val="100000"/>
              <a:buNone/>
              <a:defRPr sz="1800"/>
            </a:pPr>
            <a:r>
              <a:rPr sz="2800" dirty="0">
                <a:solidFill>
                  <a:schemeClr val="tx1"/>
                </a:solidFill>
                <a:latin typeface="Arial Rounded MT Bold"/>
                <a:ea typeface="Comic Sans MS" charset="0"/>
                <a:cs typeface="Comic Sans MS" charset="0"/>
                <a:sym typeface="Helvetica"/>
              </a:rPr>
              <a:t>2D and 3D shape</a:t>
            </a:r>
            <a:r>
              <a:rPr lang="en-US" sz="2800" dirty="0">
                <a:solidFill>
                  <a:schemeClr val="tx1"/>
                </a:solidFill>
                <a:latin typeface="Arial Rounded MT Bold"/>
                <a:ea typeface="Comic Sans MS" charset="0"/>
                <a:cs typeface="Comic Sans MS" charset="0"/>
                <a:sym typeface="Helvetica"/>
              </a:rPr>
              <a:t> </a:t>
            </a:r>
            <a:endParaRPr lang="en-US" sz="2800" dirty="0">
              <a:solidFill>
                <a:schemeClr val="tx1"/>
              </a:solidFill>
              <a:latin typeface="Arial Rounded MT Bold"/>
              <a:ea typeface="Comic Sans MS" charset="0"/>
              <a:cs typeface="Comic Sans MS" charset="0"/>
            </a:endParaRPr>
          </a:p>
          <a:p>
            <a:pPr marL="0" indent="0" defTabSz="164300">
              <a:spcBef>
                <a:spcPts val="1125"/>
              </a:spcBef>
              <a:buSzPct val="100000"/>
              <a:buNone/>
              <a:defRPr sz="1800"/>
            </a:pPr>
            <a:r>
              <a:rPr sz="2800" dirty="0">
                <a:solidFill>
                  <a:schemeClr val="tx1"/>
                </a:solidFill>
                <a:latin typeface="Arial Rounded MT Bold"/>
                <a:ea typeface="Comic Sans MS" charset="0"/>
                <a:cs typeface="Comic Sans MS" charset="0"/>
                <a:sym typeface="Helvetica"/>
              </a:rPr>
              <a:t>Symmetry</a:t>
            </a:r>
            <a:endParaRPr sz="2800" dirty="0">
              <a:solidFill>
                <a:schemeClr val="tx1"/>
              </a:solidFill>
              <a:latin typeface="Arial Rounded MT Bold"/>
              <a:ea typeface="Comic Sans MS" charset="0"/>
              <a:cs typeface="Comic Sans MS" charset="0"/>
            </a:endParaRPr>
          </a:p>
          <a:p>
            <a:pPr marL="0" indent="0" defTabSz="164300">
              <a:spcBef>
                <a:spcPts val="1125"/>
              </a:spcBef>
              <a:buSzPct val="100000"/>
              <a:buNone/>
              <a:defRPr sz="1800"/>
            </a:pPr>
            <a:r>
              <a:rPr sz="2800" dirty="0">
                <a:solidFill>
                  <a:schemeClr val="tx1"/>
                </a:solidFill>
                <a:latin typeface="Arial Rounded MT Bold"/>
                <a:ea typeface="Comic Sans MS" charset="0"/>
                <a:cs typeface="Comic Sans MS" charset="0"/>
                <a:sym typeface="Helvetica"/>
              </a:rPr>
              <a:t>Tessellation</a:t>
            </a:r>
            <a:r>
              <a:rPr lang="en-GB" sz="2800" dirty="0">
                <a:solidFill>
                  <a:schemeClr val="tx1"/>
                </a:solidFill>
                <a:latin typeface="Arial Rounded MT Bold"/>
                <a:ea typeface="Comic Sans MS" charset="0"/>
                <a:cs typeface="Comic Sans MS" charset="0"/>
                <a:sym typeface="Helvetica"/>
              </a:rPr>
              <a:t>s</a:t>
            </a:r>
            <a:endParaRPr sz="2800" dirty="0">
              <a:solidFill>
                <a:schemeClr val="tx1"/>
              </a:solidFill>
              <a:latin typeface="Arial Rounded MT Bold"/>
              <a:ea typeface="Comic Sans MS" charset="0"/>
              <a:cs typeface="Comic Sans MS" charset="0"/>
            </a:endParaRPr>
          </a:p>
          <a:p>
            <a:pPr marL="0" indent="0" defTabSz="164300">
              <a:spcBef>
                <a:spcPts val="1125"/>
              </a:spcBef>
              <a:buSzPct val="100000"/>
              <a:buNone/>
              <a:defRPr sz="1800"/>
            </a:pPr>
            <a:r>
              <a:rPr sz="2800" dirty="0">
                <a:solidFill>
                  <a:schemeClr val="tx1"/>
                </a:solidFill>
                <a:latin typeface="Arial Rounded MT Bold"/>
                <a:ea typeface="Comic Sans MS" charset="0"/>
                <a:cs typeface="Comic Sans MS" charset="0"/>
                <a:sym typeface="Helvetica"/>
              </a:rPr>
              <a:t>Angles</a:t>
            </a:r>
            <a:endParaRPr sz="2800" dirty="0">
              <a:solidFill>
                <a:schemeClr val="tx1"/>
              </a:solidFill>
              <a:latin typeface="Arial Rounded MT Bold"/>
              <a:ea typeface="Comic Sans MS" charset="0"/>
              <a:cs typeface="Comic Sans MS" charset="0"/>
            </a:endParaRPr>
          </a:p>
          <a:p>
            <a:pPr marL="0" indent="0" defTabSz="164300">
              <a:spcBef>
                <a:spcPts val="1125"/>
              </a:spcBef>
              <a:buSzPct val="100000"/>
              <a:buNone/>
              <a:defRPr sz="1800"/>
            </a:pPr>
            <a:r>
              <a:rPr sz="2800" dirty="0">
                <a:solidFill>
                  <a:schemeClr val="tx1"/>
                </a:solidFill>
                <a:latin typeface="Arial Rounded MT Bold"/>
                <a:ea typeface="Comic Sans MS" charset="0"/>
                <a:cs typeface="Comic Sans MS" charset="0"/>
                <a:sym typeface="Helvetica"/>
              </a:rPr>
              <a:t>Clockwise and anti-clockwise</a:t>
            </a:r>
            <a:endParaRPr sz="2800" dirty="0">
              <a:solidFill>
                <a:schemeClr val="tx1"/>
              </a:solidFill>
              <a:latin typeface="Arial Rounded MT Bold"/>
              <a:ea typeface="Comic Sans MS" charset="0"/>
              <a:cs typeface="Comic Sans MS" charset="0"/>
            </a:endParaRPr>
          </a:p>
          <a:p>
            <a:pPr marL="0" indent="0" defTabSz="164300">
              <a:spcBef>
                <a:spcPts val="1125"/>
              </a:spcBef>
              <a:buSzPct val="100000"/>
              <a:buNone/>
              <a:defRPr sz="1800"/>
            </a:pPr>
            <a:r>
              <a:rPr sz="2800" dirty="0">
                <a:solidFill>
                  <a:schemeClr val="tx1"/>
                </a:solidFill>
                <a:latin typeface="Arial Rounded MT Bold"/>
                <a:ea typeface="Comic Sans MS" charset="0"/>
                <a:cs typeface="Comic Sans MS" charset="0"/>
                <a:sym typeface="Helvetica"/>
              </a:rPr>
              <a:t>Compass points and direction</a:t>
            </a:r>
            <a:endParaRPr sz="2800" dirty="0">
              <a:solidFill>
                <a:schemeClr val="tx1"/>
              </a:solidFill>
              <a:latin typeface="Arial Rounded MT Bold"/>
              <a:ea typeface="Comic Sans MS" charset="0"/>
              <a:cs typeface="Comic Sans MS" charset="0"/>
            </a:endParaRPr>
          </a:p>
          <a:p>
            <a:pPr marL="0" indent="0" defTabSz="164300">
              <a:spcBef>
                <a:spcPts val="1125"/>
              </a:spcBef>
              <a:buSzPct val="100000"/>
              <a:buNone/>
              <a:defRPr sz="1800"/>
            </a:pPr>
            <a:r>
              <a:rPr sz="2800" dirty="0">
                <a:solidFill>
                  <a:schemeClr val="tx1"/>
                </a:solidFill>
                <a:latin typeface="Arial Rounded MT Bold"/>
                <a:ea typeface="Comic Sans MS" charset="0"/>
                <a:cs typeface="Comic Sans MS" charset="0"/>
                <a:sym typeface="Helvetica"/>
              </a:rPr>
              <a:t>Grid references</a:t>
            </a:r>
            <a:endParaRPr sz="2800" dirty="0">
              <a:solidFill>
                <a:schemeClr val="tx1"/>
              </a:solidFill>
              <a:latin typeface="Arial Rounded MT Bold"/>
              <a:ea typeface="Comic Sans MS" charset="0"/>
              <a:cs typeface="Comic Sans MS" charset="0"/>
            </a:endParaRPr>
          </a:p>
          <a:p>
            <a:pPr marL="196850" indent="-196850" defTabSz="164300">
              <a:spcBef>
                <a:spcPts val="1125"/>
              </a:spcBef>
              <a:buSzPct val="100000"/>
              <a:defRPr sz="1800"/>
            </a:pPr>
            <a:endParaRPr sz="1969" dirty="0"/>
          </a:p>
          <a:p>
            <a:pPr marL="196850" indent="-196850" defTabSz="164300">
              <a:spcBef>
                <a:spcPts val="1125"/>
              </a:spcBef>
              <a:buSzPct val="100000"/>
              <a:defRPr sz="1800"/>
            </a:pPr>
            <a:endParaRPr sz="1969" dirty="0"/>
          </a:p>
        </p:txBody>
      </p:sp>
      <p:pic>
        <p:nvPicPr>
          <p:cNvPr id="340" name="4576708_300.jpeg"/>
          <p:cNvPicPr/>
          <p:nvPr/>
        </p:nvPicPr>
        <p:blipFill>
          <a:blip r:embed="rId2"/>
          <a:stretch>
            <a:fillRect/>
          </a:stretch>
        </p:blipFill>
        <p:spPr>
          <a:xfrm>
            <a:off x="10814431" y="5624817"/>
            <a:ext cx="588956" cy="588956"/>
          </a:xfrm>
          <a:prstGeom prst="rect">
            <a:avLst/>
          </a:prstGeom>
          <a:ln w="12700">
            <a:miter lim="400000"/>
          </a:ln>
        </p:spPr>
      </p:pic>
      <p:pic>
        <p:nvPicPr>
          <p:cNvPr id="3" name="Picture 2">
            <a:extLst>
              <a:ext uri="{FF2B5EF4-FFF2-40B4-BE49-F238E27FC236}">
                <a16:creationId xmlns:a16="http://schemas.microsoft.com/office/drawing/2014/main" id="{C6E057F9-9B01-AE4D-425E-338AAEB0F821}"/>
              </a:ext>
            </a:extLst>
          </p:cNvPr>
          <p:cNvPicPr>
            <a:picLocks noChangeAspect="1"/>
          </p:cNvPicPr>
          <p:nvPr/>
        </p:nvPicPr>
        <p:blipFill>
          <a:blip r:embed="rId3"/>
          <a:stretch>
            <a:fillRect/>
          </a:stretch>
        </p:blipFill>
        <p:spPr>
          <a:xfrm>
            <a:off x="9296280" y="808835"/>
            <a:ext cx="1704002" cy="1626547"/>
          </a:xfrm>
          <a:prstGeom prst="rect">
            <a:avLst/>
          </a:prstGeom>
        </p:spPr>
      </p:pic>
      <p:pic>
        <p:nvPicPr>
          <p:cNvPr id="4" name="Picture 3">
            <a:extLst>
              <a:ext uri="{FF2B5EF4-FFF2-40B4-BE49-F238E27FC236}">
                <a16:creationId xmlns:a16="http://schemas.microsoft.com/office/drawing/2014/main" id="{DFA0C358-1022-1209-219B-ABAF9CDB3319}"/>
              </a:ext>
            </a:extLst>
          </p:cNvPr>
          <p:cNvPicPr>
            <a:picLocks noChangeAspect="1"/>
          </p:cNvPicPr>
          <p:nvPr/>
        </p:nvPicPr>
        <p:blipFill>
          <a:blip r:embed="rId4"/>
          <a:stretch>
            <a:fillRect/>
          </a:stretch>
        </p:blipFill>
        <p:spPr>
          <a:xfrm>
            <a:off x="8051170" y="3661870"/>
            <a:ext cx="2019300" cy="2257425"/>
          </a:xfrm>
          <a:prstGeom prst="rect">
            <a:avLst/>
          </a:prstGeom>
        </p:spPr>
      </p:pic>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02173" y="433825"/>
            <a:ext cx="7358063" cy="790620"/>
          </a:xfrm>
        </p:spPr>
        <p:txBody>
          <a:bodyPr/>
          <a:lstStyle/>
          <a:p>
            <a:r>
              <a:rPr lang="en-US" b="1" u="sng">
                <a:latin typeface="Comic Sans MS" charset="0"/>
                <a:ea typeface="Comic Sans MS" charset="0"/>
                <a:cs typeface="Comic Sans MS" charset="0"/>
              </a:rPr>
              <a:t>Handling Data </a:t>
            </a:r>
          </a:p>
        </p:txBody>
      </p:sp>
      <p:sp>
        <p:nvSpPr>
          <p:cNvPr id="343" name="Shape 343"/>
          <p:cNvSpPr>
            <a:spLocks noGrp="1"/>
          </p:cNvSpPr>
          <p:nvPr>
            <p:ph type="body" idx="1"/>
          </p:nvPr>
        </p:nvSpPr>
        <p:spPr>
          <a:xfrm>
            <a:off x="1541203" y="2354202"/>
            <a:ext cx="8090687" cy="1855756"/>
          </a:xfrm>
          <a:prstGeom prst="rect">
            <a:avLst/>
          </a:prstGeom>
          <a:noFill/>
        </p:spPr>
        <p:txBody>
          <a:bodyPr vert="horz" lIns="0" tIns="0" rIns="0" bIns="0" rtlCol="0" anchor="t">
            <a:noAutofit/>
          </a:bodyPr>
          <a:lstStyle/>
          <a:p>
            <a:pPr marL="0" indent="0">
              <a:buNone/>
              <a:defRPr sz="1800"/>
            </a:pPr>
            <a:r>
              <a:rPr sz="2800" dirty="0">
                <a:solidFill>
                  <a:schemeClr val="tx1"/>
                </a:solidFill>
                <a:latin typeface="Arial Rounded MT Bold"/>
                <a:ea typeface="Comic Sans MS" charset="0"/>
                <a:cs typeface="Comic Sans MS" charset="0"/>
                <a:sym typeface="Helvetica"/>
              </a:rPr>
              <a:t>Temperature - climate and seasons.</a:t>
            </a:r>
            <a:r>
              <a:rPr lang="en-US" sz="2800" dirty="0">
                <a:solidFill>
                  <a:schemeClr val="tx1"/>
                </a:solidFill>
                <a:latin typeface="Arial Rounded MT Bold"/>
                <a:ea typeface="Comic Sans MS" charset="0"/>
                <a:cs typeface="Comic Sans MS" charset="0"/>
                <a:sym typeface="Helvetica"/>
              </a:rPr>
              <a:t> </a:t>
            </a:r>
            <a:endParaRPr lang="en-US" sz="2800" dirty="0">
              <a:solidFill>
                <a:schemeClr val="tx1"/>
              </a:solidFill>
              <a:latin typeface="Arial Rounded MT Bold"/>
              <a:ea typeface="Comic Sans MS" charset="0"/>
              <a:cs typeface="Comic Sans MS" charset="0"/>
            </a:endParaRPr>
          </a:p>
          <a:p>
            <a:pPr marL="0" lvl="0" indent="0">
              <a:buNone/>
              <a:defRPr sz="1800"/>
            </a:pPr>
            <a:r>
              <a:rPr sz="2800" dirty="0">
                <a:solidFill>
                  <a:schemeClr val="tx1"/>
                </a:solidFill>
                <a:latin typeface="Arial Rounded MT Bold"/>
                <a:ea typeface="Comic Sans MS" charset="0"/>
                <a:cs typeface="Comic Sans MS" charset="0"/>
                <a:sym typeface="Helvetica"/>
              </a:rPr>
              <a:t>Reading a thermometer</a:t>
            </a:r>
            <a:endParaRPr sz="2800" dirty="0">
              <a:solidFill>
                <a:schemeClr val="tx1"/>
              </a:solidFill>
              <a:latin typeface="Arial Rounded MT Bold"/>
              <a:ea typeface="Comic Sans MS" charset="0"/>
              <a:cs typeface="Comic Sans MS" charset="0"/>
            </a:endParaRPr>
          </a:p>
          <a:p>
            <a:pPr marL="0" lvl="0" indent="0">
              <a:buNone/>
              <a:defRPr sz="1800"/>
            </a:pPr>
            <a:r>
              <a:rPr lang="en-GB" sz="2800" dirty="0">
                <a:solidFill>
                  <a:schemeClr val="tx1"/>
                </a:solidFill>
                <a:latin typeface="Arial Rounded MT Bold"/>
                <a:ea typeface="Comic Sans MS" charset="0"/>
                <a:cs typeface="Comic Sans MS" charset="0"/>
                <a:sym typeface="Helvetica"/>
              </a:rPr>
              <a:t>Bar graphs, tally charts and Carroll diagrams</a:t>
            </a:r>
            <a:endParaRPr sz="2800" dirty="0">
              <a:solidFill>
                <a:schemeClr val="tx1"/>
              </a:solidFill>
              <a:latin typeface="Arial Rounded MT Bold"/>
              <a:ea typeface="Comic Sans MS" charset="0"/>
              <a:cs typeface="Comic Sans MS" charset="0"/>
            </a:endParaRPr>
          </a:p>
        </p:txBody>
      </p:sp>
      <p:pic>
        <p:nvPicPr>
          <p:cNvPr id="345" name="4576708_300.jpeg"/>
          <p:cNvPicPr/>
          <p:nvPr/>
        </p:nvPicPr>
        <p:blipFill>
          <a:blip r:embed="rId2"/>
          <a:stretch>
            <a:fillRect/>
          </a:stretch>
        </p:blipFill>
        <p:spPr>
          <a:xfrm>
            <a:off x="10768597" y="5613358"/>
            <a:ext cx="588956" cy="588956"/>
          </a:xfrm>
          <a:prstGeom prst="rect">
            <a:avLst/>
          </a:prstGeom>
          <a:ln w="12700">
            <a:miter lim="400000"/>
          </a:ln>
        </p:spPr>
      </p:pic>
      <p:pic>
        <p:nvPicPr>
          <p:cNvPr id="3" name="Picture 2">
            <a:extLst>
              <a:ext uri="{FF2B5EF4-FFF2-40B4-BE49-F238E27FC236}">
                <a16:creationId xmlns:a16="http://schemas.microsoft.com/office/drawing/2014/main" id="{3517D3A8-C7BB-99ED-D98A-3D9DAD394E37}"/>
              </a:ext>
            </a:extLst>
          </p:cNvPr>
          <p:cNvPicPr>
            <a:picLocks noChangeAspect="1"/>
          </p:cNvPicPr>
          <p:nvPr/>
        </p:nvPicPr>
        <p:blipFill>
          <a:blip r:embed="rId3"/>
          <a:stretch>
            <a:fillRect/>
          </a:stretch>
        </p:blipFill>
        <p:spPr>
          <a:xfrm>
            <a:off x="9364559" y="655686"/>
            <a:ext cx="1698516" cy="1698516"/>
          </a:xfrm>
          <a:prstGeom prst="rect">
            <a:avLst/>
          </a:prstGeom>
        </p:spPr>
      </p:pic>
      <p:pic>
        <p:nvPicPr>
          <p:cNvPr id="4" name="Picture 3">
            <a:extLst>
              <a:ext uri="{FF2B5EF4-FFF2-40B4-BE49-F238E27FC236}">
                <a16:creationId xmlns:a16="http://schemas.microsoft.com/office/drawing/2014/main" id="{35B9DA18-0542-5B26-54D4-7574E56FAA03}"/>
              </a:ext>
            </a:extLst>
          </p:cNvPr>
          <p:cNvPicPr>
            <a:picLocks noChangeAspect="1"/>
          </p:cNvPicPr>
          <p:nvPr/>
        </p:nvPicPr>
        <p:blipFill>
          <a:blip r:embed="rId4"/>
          <a:srcRect b="30998"/>
          <a:stretch/>
        </p:blipFill>
        <p:spPr>
          <a:xfrm>
            <a:off x="834447" y="4588576"/>
            <a:ext cx="2143125" cy="1478785"/>
          </a:xfrm>
          <a:prstGeom prst="rect">
            <a:avLst/>
          </a:prstGeom>
        </p:spPr>
      </p:pic>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300927" y="452106"/>
            <a:ext cx="7358063" cy="765892"/>
          </a:xfrm>
        </p:spPr>
        <p:txBody>
          <a:bodyPr/>
          <a:lstStyle/>
          <a:p>
            <a:r>
              <a:rPr lang="en-US" b="1" u="sng" dirty="0">
                <a:latin typeface="Arial Rounded MT Bold"/>
                <a:ea typeface="Comic Sans MS" charset="0"/>
                <a:cs typeface="Comic Sans MS" charset="0"/>
              </a:rPr>
              <a:t>Problem Solving </a:t>
            </a:r>
            <a:endParaRPr lang="en-US" b="1" u="sng" dirty="0">
              <a:latin typeface="Comic Sans MS" charset="0"/>
              <a:ea typeface="Comic Sans MS" charset="0"/>
              <a:cs typeface="Comic Sans MS" charset="0"/>
            </a:endParaRPr>
          </a:p>
        </p:txBody>
      </p:sp>
      <p:sp>
        <p:nvSpPr>
          <p:cNvPr id="354" name="Shape 354"/>
          <p:cNvSpPr>
            <a:spLocks noGrp="1"/>
          </p:cNvSpPr>
          <p:nvPr>
            <p:ph type="body" idx="1"/>
          </p:nvPr>
        </p:nvSpPr>
        <p:spPr>
          <a:xfrm>
            <a:off x="2269838" y="1323849"/>
            <a:ext cx="6984798" cy="4852775"/>
          </a:xfrm>
          <a:prstGeom prst="rect">
            <a:avLst/>
          </a:prstGeom>
          <a:noFill/>
        </p:spPr>
        <p:txBody>
          <a:bodyPr vert="horz" lIns="0" tIns="0" rIns="0" bIns="0" rtlCol="0" anchor="t">
            <a:noAutofit/>
          </a:bodyPr>
          <a:lstStyle/>
          <a:p>
            <a:pPr marL="0" indent="0">
              <a:spcBef>
                <a:spcPts val="2953"/>
              </a:spcBef>
              <a:buSzPct val="100000"/>
              <a:buNone/>
              <a:defRPr sz="1800"/>
            </a:pPr>
            <a:r>
              <a:rPr lang="en-GB" sz="2800" dirty="0">
                <a:solidFill>
                  <a:schemeClr val="tx1"/>
                </a:solidFill>
                <a:latin typeface="Arial Rounded MT Bold"/>
                <a:ea typeface="Comic Sans MS" charset="0"/>
                <a:cs typeface="Comic Sans MS" charset="0"/>
                <a:sym typeface="Helvetica"/>
              </a:rPr>
              <a:t>Using RUCSAC</a:t>
            </a:r>
            <a:endParaRPr lang="en-GB" sz="2800" dirty="0">
              <a:solidFill>
                <a:schemeClr val="tx1"/>
              </a:solidFill>
              <a:latin typeface="Arial Rounded MT Bold"/>
              <a:ea typeface="Comic Sans MS" charset="0"/>
              <a:cs typeface="Comic Sans MS" charset="0"/>
            </a:endParaRPr>
          </a:p>
          <a:p>
            <a:pPr marL="0" indent="0">
              <a:spcBef>
                <a:spcPts val="2953"/>
              </a:spcBef>
              <a:buSzPct val="100000"/>
              <a:buNone/>
              <a:defRPr sz="1800"/>
            </a:pPr>
            <a:r>
              <a:rPr sz="2800" dirty="0">
                <a:solidFill>
                  <a:schemeClr val="tx1"/>
                </a:solidFill>
                <a:latin typeface="Arial Rounded MT Bold"/>
                <a:ea typeface="Comic Sans MS" charset="0"/>
                <a:cs typeface="Comic Sans MS" charset="0"/>
                <a:sym typeface="Helvetica"/>
              </a:rPr>
              <a:t>Group based</a:t>
            </a:r>
            <a:endParaRPr sz="2800" dirty="0">
              <a:solidFill>
                <a:schemeClr val="tx1"/>
              </a:solidFill>
              <a:latin typeface="Arial Rounded MT Bold"/>
              <a:ea typeface="Comic Sans MS" charset="0"/>
              <a:cs typeface="Comic Sans MS" charset="0"/>
            </a:endParaRPr>
          </a:p>
          <a:p>
            <a:pPr marL="0" indent="0">
              <a:spcBef>
                <a:spcPts val="2953"/>
              </a:spcBef>
              <a:buSzPct val="100000"/>
              <a:buNone/>
              <a:defRPr sz="1800"/>
            </a:pPr>
            <a:r>
              <a:rPr sz="2800" dirty="0">
                <a:solidFill>
                  <a:schemeClr val="tx1"/>
                </a:solidFill>
                <a:latin typeface="Arial Rounded MT Bold"/>
                <a:ea typeface="Comic Sans MS" charset="0"/>
                <a:cs typeface="Comic Sans MS" charset="0"/>
                <a:sym typeface="Helvetica"/>
              </a:rPr>
              <a:t>Real life investigations</a:t>
            </a:r>
            <a:endParaRPr sz="2800" dirty="0">
              <a:solidFill>
                <a:schemeClr val="tx1"/>
              </a:solidFill>
              <a:latin typeface="Arial Rounded MT Bold"/>
              <a:ea typeface="Comic Sans MS" charset="0"/>
              <a:cs typeface="Comic Sans MS" charset="0"/>
            </a:endParaRPr>
          </a:p>
          <a:p>
            <a:pPr marL="0" indent="0">
              <a:spcBef>
                <a:spcPts val="2953"/>
              </a:spcBef>
              <a:buSzPct val="100000"/>
              <a:buNone/>
              <a:defRPr sz="1800"/>
            </a:pPr>
            <a:r>
              <a:rPr sz="2800" dirty="0">
                <a:solidFill>
                  <a:schemeClr val="tx1"/>
                </a:solidFill>
                <a:latin typeface="Arial Rounded MT Bold"/>
                <a:ea typeface="Comic Sans MS" charset="0"/>
                <a:cs typeface="Comic Sans MS" charset="0"/>
                <a:sym typeface="Helvetica"/>
              </a:rPr>
              <a:t>Skills based</a:t>
            </a:r>
            <a:endParaRPr sz="2800" dirty="0">
              <a:solidFill>
                <a:schemeClr val="tx1"/>
              </a:solidFill>
              <a:latin typeface="Arial Rounded MT Bold"/>
              <a:ea typeface="Comic Sans MS" charset="0"/>
              <a:cs typeface="Comic Sans MS" charset="0"/>
            </a:endParaRPr>
          </a:p>
          <a:p>
            <a:pPr marL="0" indent="0">
              <a:spcBef>
                <a:spcPts val="2953"/>
              </a:spcBef>
              <a:buSzPct val="100000"/>
              <a:buNone/>
              <a:defRPr sz="1800"/>
            </a:pPr>
            <a:r>
              <a:rPr sz="2800" dirty="0">
                <a:solidFill>
                  <a:schemeClr val="tx1"/>
                </a:solidFill>
                <a:latin typeface="Arial Rounded MT Bold"/>
                <a:ea typeface="Comic Sans MS" charset="0"/>
                <a:cs typeface="Comic Sans MS" charset="0"/>
                <a:sym typeface="Helvetica"/>
              </a:rPr>
              <a:t>Alternative strategies to solve problems</a:t>
            </a:r>
            <a:endParaRPr sz="2800" dirty="0">
              <a:solidFill>
                <a:schemeClr val="tx1"/>
              </a:solidFill>
              <a:latin typeface="Arial Rounded MT Bold"/>
              <a:ea typeface="Comic Sans MS" charset="0"/>
              <a:cs typeface="Comic Sans MS" charset="0"/>
            </a:endParaRPr>
          </a:p>
          <a:p>
            <a:pPr marL="0" indent="0">
              <a:spcBef>
                <a:spcPts val="2953"/>
              </a:spcBef>
              <a:buSzPct val="100000"/>
              <a:buNone/>
              <a:defRPr sz="1800"/>
            </a:pPr>
            <a:r>
              <a:rPr sz="2800" dirty="0">
                <a:solidFill>
                  <a:schemeClr val="tx1"/>
                </a:solidFill>
                <a:latin typeface="Arial Rounded MT Bold"/>
                <a:ea typeface="Comic Sans MS" charset="0"/>
                <a:cs typeface="Comic Sans MS" charset="0"/>
                <a:sym typeface="Helvetica"/>
              </a:rPr>
              <a:t>Sharing and evaluating methods</a:t>
            </a:r>
            <a:endParaRPr sz="2800" dirty="0">
              <a:solidFill>
                <a:schemeClr val="tx1"/>
              </a:solidFill>
              <a:latin typeface="Arial Rounded MT Bold"/>
              <a:ea typeface="Comic Sans MS" charset="0"/>
              <a:cs typeface="Comic Sans MS" charset="0"/>
            </a:endParaRPr>
          </a:p>
        </p:txBody>
      </p:sp>
      <p:pic>
        <p:nvPicPr>
          <p:cNvPr id="356" name="4576708_300.jpeg"/>
          <p:cNvPicPr/>
          <p:nvPr/>
        </p:nvPicPr>
        <p:blipFill>
          <a:blip r:embed="rId2"/>
          <a:stretch>
            <a:fillRect/>
          </a:stretch>
        </p:blipFill>
        <p:spPr>
          <a:xfrm>
            <a:off x="10745680" y="5653463"/>
            <a:ext cx="588956" cy="588956"/>
          </a:xfrm>
          <a:prstGeom prst="rect">
            <a:avLst/>
          </a:prstGeom>
          <a:ln w="12700">
            <a:miter lim="400000"/>
          </a:ln>
        </p:spPr>
      </p:pic>
      <p:pic>
        <p:nvPicPr>
          <p:cNvPr id="3" name="Picture 2">
            <a:extLst>
              <a:ext uri="{FF2B5EF4-FFF2-40B4-BE49-F238E27FC236}">
                <a16:creationId xmlns:a16="http://schemas.microsoft.com/office/drawing/2014/main" id="{E2349223-5648-DE9B-4EEF-AF252760927C}"/>
              </a:ext>
            </a:extLst>
          </p:cNvPr>
          <p:cNvPicPr>
            <a:picLocks noChangeAspect="1"/>
          </p:cNvPicPr>
          <p:nvPr/>
        </p:nvPicPr>
        <p:blipFill>
          <a:blip r:embed="rId3"/>
          <a:srcRect r="35454"/>
          <a:stretch/>
        </p:blipFill>
        <p:spPr>
          <a:xfrm>
            <a:off x="7830105" y="1648675"/>
            <a:ext cx="3605714" cy="2793120"/>
          </a:xfrm>
          <a:prstGeom prst="rect">
            <a:avLst/>
          </a:prstGeom>
        </p:spPr>
      </p:pic>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59" name="Shape 359"/>
          <p:cNvSpPr>
            <a:spLocks noGrp="1"/>
          </p:cNvSpPr>
          <p:nvPr>
            <p:ph type="title"/>
          </p:nvPr>
        </p:nvSpPr>
        <p:spPr>
          <a:xfrm>
            <a:off x="2402173" y="483360"/>
            <a:ext cx="7358063" cy="951190"/>
          </a:xfrm>
          <a:prstGeom prst="rect">
            <a:avLst/>
          </a:prstGeom>
          <a:ln w="9525">
            <a:bevel/>
          </a:ln>
        </p:spPr>
        <p:txBody>
          <a:bodyPr/>
          <a:lstStyle>
            <a:lvl1pPr defTabSz="554990">
              <a:defRPr sz="7600"/>
            </a:lvl1pPr>
          </a:lstStyle>
          <a:p>
            <a:pPr lvl="0">
              <a:defRPr sz="1800"/>
            </a:pPr>
            <a:r>
              <a:rPr lang="en-GB" sz="5344" b="1" u="sng" dirty="0">
                <a:latin typeface="Comic Sans MS" charset="0"/>
                <a:ea typeface="Comic Sans MS" charset="0"/>
                <a:cs typeface="Comic Sans MS" charset="0"/>
              </a:rPr>
              <a:t>Assessment</a:t>
            </a:r>
            <a:endParaRPr sz="5344" b="1" u="sng" dirty="0">
              <a:latin typeface="Comic Sans MS" charset="0"/>
              <a:ea typeface="Comic Sans MS" charset="0"/>
              <a:cs typeface="Comic Sans MS" charset="0"/>
            </a:endParaRPr>
          </a:p>
        </p:txBody>
      </p:sp>
      <p:pic>
        <p:nvPicPr>
          <p:cNvPr id="362" name="4576708_300.jpeg"/>
          <p:cNvPicPr/>
          <p:nvPr/>
        </p:nvPicPr>
        <p:blipFill>
          <a:blip r:embed="rId2"/>
          <a:stretch>
            <a:fillRect/>
          </a:stretch>
        </p:blipFill>
        <p:spPr>
          <a:xfrm>
            <a:off x="10802973" y="5584711"/>
            <a:ext cx="588956" cy="588956"/>
          </a:xfrm>
          <a:prstGeom prst="rect">
            <a:avLst/>
          </a:prstGeom>
          <a:ln w="12700">
            <a:miter lim="400000"/>
          </a:ln>
        </p:spPr>
      </p:pic>
      <p:sp>
        <p:nvSpPr>
          <p:cNvPr id="2" name="Rectangle 1"/>
          <p:cNvSpPr/>
          <p:nvPr/>
        </p:nvSpPr>
        <p:spPr>
          <a:xfrm>
            <a:off x="2198085" y="1610611"/>
            <a:ext cx="7766237" cy="3108543"/>
          </a:xfrm>
          <a:prstGeom prst="rect">
            <a:avLst/>
          </a:prstGeom>
          <a:noFill/>
        </p:spPr>
        <p:txBody>
          <a:bodyPr wrap="square" lIns="91440" tIns="45720" rIns="91440" bIns="45720" anchor="t">
            <a:spAutoFit/>
          </a:bodyPr>
          <a:lstStyle/>
          <a:p>
            <a:r>
              <a:rPr lang="en-GB" sz="2800" dirty="0">
                <a:latin typeface="Arial Rounded MT Bold" panose="020F0704030504030204" pitchFamily="34" charset="0"/>
              </a:rPr>
              <a:t>Weekly assessments- Spelling, Times Tables Mental Maths, AR </a:t>
            </a:r>
          </a:p>
          <a:p>
            <a:endParaRPr lang="en-GB" sz="2800" dirty="0">
              <a:latin typeface="Arial Rounded MT Bold" panose="020F0704030504030204" pitchFamily="34" charset="0"/>
            </a:endParaRPr>
          </a:p>
          <a:p>
            <a:r>
              <a:rPr lang="en-GB" sz="2800" dirty="0">
                <a:latin typeface="Arial Rounded MT Bold" panose="020F0704030504030204" pitchFamily="34" charset="0"/>
              </a:rPr>
              <a:t>Six Weekly Assessments- Class tests, STAR Reading, STAR Maths, NGRT (Termly)</a:t>
            </a:r>
          </a:p>
          <a:p>
            <a:endParaRPr lang="en-GB" sz="2800" dirty="0">
              <a:latin typeface="Arial Rounded MT Bold" panose="020F0704030504030204" pitchFamily="34" charset="0"/>
            </a:endParaRPr>
          </a:p>
          <a:p>
            <a:r>
              <a:rPr lang="en-GB" sz="2800" dirty="0">
                <a:latin typeface="Arial Rounded MT Bold" panose="020F0704030504030204" pitchFamily="34" charset="0"/>
              </a:rPr>
              <a:t>PTE and PTM- End of May</a:t>
            </a:r>
          </a:p>
        </p:txBody>
      </p:sp>
      <p:pic>
        <p:nvPicPr>
          <p:cNvPr id="1026" name="Picture 2" descr="Children Doing Homework Stock Illustrations – 780 Children ...">
            <a:extLst>
              <a:ext uri="{FF2B5EF4-FFF2-40B4-BE49-F238E27FC236}">
                <a16:creationId xmlns:a16="http://schemas.microsoft.com/office/drawing/2014/main" id="{505D9726-15F2-AD94-52DD-FC186D60E7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2919" y="5279040"/>
            <a:ext cx="1786305" cy="12002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0377-logo-doodletables-times-tables | St Mary the Virgin CE ...">
            <a:extLst>
              <a:ext uri="{FF2B5EF4-FFF2-40B4-BE49-F238E27FC236}">
                <a16:creationId xmlns:a16="http://schemas.microsoft.com/office/drawing/2014/main" id="{2991483E-4857-54AA-94EF-924D4F52EA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31679" y="369568"/>
            <a:ext cx="1131544" cy="106498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59" name="Shape 359"/>
          <p:cNvSpPr>
            <a:spLocks noGrp="1"/>
          </p:cNvSpPr>
          <p:nvPr>
            <p:ph type="title"/>
          </p:nvPr>
        </p:nvSpPr>
        <p:spPr>
          <a:xfrm>
            <a:off x="2402173" y="483360"/>
            <a:ext cx="7358063" cy="951190"/>
          </a:xfrm>
          <a:prstGeom prst="rect">
            <a:avLst/>
          </a:prstGeom>
          <a:ln w="9525">
            <a:bevel/>
          </a:ln>
        </p:spPr>
        <p:txBody>
          <a:bodyPr/>
          <a:lstStyle>
            <a:lvl1pPr defTabSz="554990">
              <a:defRPr sz="7600"/>
            </a:lvl1pPr>
          </a:lstStyle>
          <a:p>
            <a:pPr lvl="0">
              <a:defRPr sz="1800"/>
            </a:pPr>
            <a:r>
              <a:rPr sz="5344" b="1" u="sng">
                <a:latin typeface="Comic Sans MS" charset="0"/>
                <a:ea typeface="Comic Sans MS" charset="0"/>
                <a:cs typeface="Comic Sans MS" charset="0"/>
              </a:rPr>
              <a:t>Key Points</a:t>
            </a:r>
          </a:p>
        </p:txBody>
      </p:sp>
      <p:pic>
        <p:nvPicPr>
          <p:cNvPr id="362" name="4576708_300.jpeg"/>
          <p:cNvPicPr/>
          <p:nvPr/>
        </p:nvPicPr>
        <p:blipFill>
          <a:blip r:embed="rId2"/>
          <a:stretch>
            <a:fillRect/>
          </a:stretch>
        </p:blipFill>
        <p:spPr>
          <a:xfrm>
            <a:off x="10802973" y="5584711"/>
            <a:ext cx="588956" cy="588956"/>
          </a:xfrm>
          <a:prstGeom prst="rect">
            <a:avLst/>
          </a:prstGeom>
          <a:ln w="12700">
            <a:miter lim="400000"/>
          </a:ln>
        </p:spPr>
      </p:pic>
      <p:sp>
        <p:nvSpPr>
          <p:cNvPr id="2" name="Rectangle 1"/>
          <p:cNvSpPr/>
          <p:nvPr/>
        </p:nvSpPr>
        <p:spPr>
          <a:xfrm>
            <a:off x="1351129" y="1532213"/>
            <a:ext cx="8967247" cy="3016210"/>
          </a:xfrm>
          <a:prstGeom prst="rect">
            <a:avLst/>
          </a:prstGeom>
          <a:noFill/>
        </p:spPr>
        <p:txBody>
          <a:bodyPr wrap="square" lIns="91440" tIns="45720" rIns="91440" bIns="45720" anchor="t">
            <a:spAutoFit/>
          </a:bodyPr>
          <a:lstStyle/>
          <a:p>
            <a:pPr defTabSz="410751">
              <a:spcBef>
                <a:spcPts val="2953"/>
              </a:spcBef>
              <a:buSzPct val="100000"/>
              <a:defRPr sz="1800"/>
            </a:pPr>
            <a:r>
              <a:rPr lang="en-US" sz="2800" kern="0" dirty="0">
                <a:latin typeface="Arial Rounded MT Bold"/>
                <a:ea typeface="Comic Sans MS" charset="0"/>
                <a:cs typeface="Comic Sans MS" charset="0"/>
                <a:sym typeface="Helvetica Light"/>
              </a:rPr>
              <a:t>Discuss mental strategies/methods with your child.</a:t>
            </a:r>
            <a:endParaRPr lang="en-US" sz="2800" kern="0" dirty="0">
              <a:latin typeface="Arial Rounded MT Bold"/>
              <a:ea typeface="Comic Sans MS" charset="0"/>
              <a:cs typeface="Comic Sans MS" charset="0"/>
            </a:endParaRPr>
          </a:p>
          <a:p>
            <a:pPr defTabSz="410751">
              <a:spcBef>
                <a:spcPts val="2953"/>
              </a:spcBef>
              <a:buSzPct val="100000"/>
              <a:defRPr sz="1800"/>
            </a:pPr>
            <a:r>
              <a:rPr lang="en-US" sz="2800" kern="0" dirty="0">
                <a:latin typeface="Arial Rounded MT Bold"/>
                <a:ea typeface="Comic Sans MS" charset="0"/>
                <a:cs typeface="Comic Sans MS" charset="0"/>
                <a:sym typeface="Helvetica Light"/>
              </a:rPr>
              <a:t>Mathematical vocabulary/concepts can be covered at home - time, shape, measure etc.</a:t>
            </a:r>
            <a:endParaRPr lang="en-US" sz="2800" kern="0" dirty="0">
              <a:latin typeface="Arial Rounded MT Bold"/>
              <a:ea typeface="Comic Sans MS" charset="0"/>
              <a:cs typeface="Comic Sans MS" charset="0"/>
            </a:endParaRPr>
          </a:p>
          <a:p>
            <a:pPr defTabSz="410751">
              <a:spcBef>
                <a:spcPts val="2953"/>
              </a:spcBef>
              <a:buSzPct val="100000"/>
              <a:defRPr sz="1800"/>
            </a:pPr>
            <a:r>
              <a:rPr lang="en-US" sz="2800" kern="0" dirty="0">
                <a:latin typeface="Arial Rounded MT Bold"/>
                <a:ea typeface="Comic Sans MS" charset="0"/>
                <a:cs typeface="Comic Sans MS" charset="0"/>
                <a:sym typeface="Helvetica Light"/>
              </a:rPr>
              <a:t>Please ensure homework is checked and signed nightly.</a:t>
            </a:r>
            <a:endParaRPr lang="en-US" sz="2800" kern="0" dirty="0">
              <a:latin typeface="Arial Rounded MT Bold"/>
              <a:ea typeface="Comic Sans MS" charset="0"/>
              <a:cs typeface="Comic Sans MS" charset="0"/>
            </a:endParaRPr>
          </a:p>
        </p:txBody>
      </p:sp>
      <p:pic>
        <p:nvPicPr>
          <p:cNvPr id="1026" name="Picture 2" descr="Children Doing Homework Stock Illustrations – 780 Children ...">
            <a:extLst>
              <a:ext uri="{FF2B5EF4-FFF2-40B4-BE49-F238E27FC236}">
                <a16:creationId xmlns:a16="http://schemas.microsoft.com/office/drawing/2014/main" id="{505D9726-15F2-AD94-52DD-FC186D60E7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70" y="5042172"/>
            <a:ext cx="1983003" cy="133246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0377-logo-doodletables-times-tables | St Mary the Virgin CE ...">
            <a:extLst>
              <a:ext uri="{FF2B5EF4-FFF2-40B4-BE49-F238E27FC236}">
                <a16:creationId xmlns:a16="http://schemas.microsoft.com/office/drawing/2014/main" id="{2991483E-4857-54AA-94EF-924D4F52EA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91014" y="4865951"/>
            <a:ext cx="1527362" cy="1437517"/>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School Homework Clipart Images | Free Download | PNG ...">
            <a:extLst>
              <a:ext uri="{FF2B5EF4-FFF2-40B4-BE49-F238E27FC236}">
                <a16:creationId xmlns:a16="http://schemas.microsoft.com/office/drawing/2014/main" id="{6820F0FE-D8C2-D74A-0201-69FED5E22B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45728" y="4865952"/>
            <a:ext cx="1554072" cy="1437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983970"/>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64" name="Shape 364"/>
          <p:cNvSpPr>
            <a:spLocks noGrp="1"/>
          </p:cNvSpPr>
          <p:nvPr>
            <p:ph type="title"/>
          </p:nvPr>
        </p:nvSpPr>
        <p:spPr>
          <a:xfrm>
            <a:off x="2759600" y="477372"/>
            <a:ext cx="7004723" cy="1111800"/>
          </a:xfrm>
          <a:prstGeom prst="rect">
            <a:avLst/>
          </a:prstGeom>
        </p:spPr>
        <p:txBody>
          <a:bodyPr>
            <a:normAutofit fontScale="90000"/>
          </a:bodyPr>
          <a:lstStyle>
            <a:lvl1pPr>
              <a:defRPr u="sng">
                <a:latin typeface="Chalkboard SE Regular"/>
                <a:ea typeface="Chalkboard SE Regular"/>
                <a:cs typeface="Chalkboard SE Regular"/>
                <a:sym typeface="Chalkboard SE Regular"/>
              </a:defRPr>
            </a:lvl1pPr>
          </a:lstStyle>
          <a:p>
            <a:pPr lvl="0">
              <a:defRPr sz="1800" u="none"/>
            </a:pPr>
            <a:r>
              <a:rPr sz="5600" dirty="0">
                <a:latin typeface="Arial Rounded MT Bold"/>
                <a:ea typeface="Comic Sans MS" charset="0"/>
                <a:cs typeface="Comic Sans MS" charset="0"/>
              </a:rPr>
              <a:t>World Around Us</a:t>
            </a:r>
            <a:endParaRPr lang="en-US" sz="5600" dirty="0">
              <a:latin typeface="Arial Rounded MT Bold"/>
              <a:ea typeface="Comic Sans MS" charset="0"/>
              <a:cs typeface="Comic Sans MS" charset="0"/>
            </a:endParaRPr>
          </a:p>
        </p:txBody>
      </p:sp>
      <p:sp>
        <p:nvSpPr>
          <p:cNvPr id="365" name="Shape 365"/>
          <p:cNvSpPr>
            <a:spLocks noGrp="1"/>
          </p:cNvSpPr>
          <p:nvPr>
            <p:ph type="body" idx="1"/>
          </p:nvPr>
        </p:nvSpPr>
        <p:spPr>
          <a:xfrm>
            <a:off x="2528046" y="1718328"/>
            <a:ext cx="7004723" cy="4455339"/>
          </a:xfrm>
          <a:prstGeom prst="rect">
            <a:avLst/>
          </a:prstGeom>
          <a:noFill/>
        </p:spPr>
        <p:txBody>
          <a:bodyPr>
            <a:noAutofit/>
          </a:bodyPr>
          <a:lstStyle/>
          <a:p>
            <a:pPr marL="0" indent="0">
              <a:buNone/>
              <a:defRPr sz="1800"/>
            </a:pPr>
            <a:r>
              <a:rPr sz="3200" u="sng" dirty="0">
                <a:solidFill>
                  <a:schemeClr val="tx1"/>
                </a:solidFill>
                <a:latin typeface="Arial Rounded MT Bold"/>
                <a:ea typeface="Comic Sans MS" charset="0"/>
                <a:cs typeface="Comic Sans MS" charset="0"/>
                <a:sym typeface="Chalkboard SE Bold"/>
              </a:rPr>
              <a:t>Geography, History, Science and Technology.</a:t>
            </a:r>
            <a:endParaRPr sz="3200" u="sng" dirty="0">
              <a:solidFill>
                <a:schemeClr val="tx1"/>
              </a:solidFill>
              <a:latin typeface="Arial Rounded MT Bold"/>
              <a:ea typeface="Comic Sans MS" charset="0"/>
              <a:cs typeface="Comic Sans MS" charset="0"/>
            </a:endParaRPr>
          </a:p>
          <a:p>
            <a:pPr marL="0" indent="0">
              <a:buNone/>
              <a:defRPr sz="1800"/>
            </a:pPr>
            <a:r>
              <a:rPr sz="3200" dirty="0">
                <a:solidFill>
                  <a:schemeClr val="tx1"/>
                </a:solidFill>
                <a:latin typeface="Arial Rounded MT Bold"/>
                <a:ea typeface="Comic Sans MS" charset="0"/>
                <a:cs typeface="Comic Sans MS" charset="0"/>
                <a:sym typeface="Chalkboard SE Bold"/>
              </a:rPr>
              <a:t>Strand 1: Interdependence</a:t>
            </a:r>
            <a:endParaRPr sz="3200" dirty="0">
              <a:solidFill>
                <a:schemeClr val="tx1"/>
              </a:solidFill>
              <a:latin typeface="Arial Rounded MT Bold"/>
              <a:ea typeface="Comic Sans MS" charset="0"/>
              <a:cs typeface="Comic Sans MS" charset="0"/>
            </a:endParaRPr>
          </a:p>
          <a:p>
            <a:pPr marL="0" indent="0">
              <a:buNone/>
              <a:defRPr sz="1800"/>
            </a:pPr>
            <a:r>
              <a:rPr sz="3200" dirty="0">
                <a:solidFill>
                  <a:schemeClr val="tx1"/>
                </a:solidFill>
                <a:latin typeface="Arial Rounded MT Bold"/>
                <a:ea typeface="Comic Sans MS" charset="0"/>
                <a:cs typeface="Comic Sans MS" charset="0"/>
                <a:sym typeface="Chalkboard SE Bold"/>
              </a:rPr>
              <a:t>Strand 2: Movement and Energy</a:t>
            </a:r>
            <a:endParaRPr sz="3200" dirty="0">
              <a:solidFill>
                <a:schemeClr val="tx1"/>
              </a:solidFill>
              <a:latin typeface="Arial Rounded MT Bold"/>
              <a:ea typeface="Comic Sans MS" charset="0"/>
              <a:cs typeface="Comic Sans MS" charset="0"/>
            </a:endParaRPr>
          </a:p>
          <a:p>
            <a:pPr marL="0" indent="0">
              <a:buNone/>
              <a:defRPr sz="1800"/>
            </a:pPr>
            <a:r>
              <a:rPr sz="3200" dirty="0">
                <a:solidFill>
                  <a:schemeClr val="tx1"/>
                </a:solidFill>
                <a:latin typeface="Arial Rounded MT Bold"/>
                <a:ea typeface="Comic Sans MS" charset="0"/>
                <a:cs typeface="Comic Sans MS" charset="0"/>
                <a:sym typeface="Chalkboard SE Bold"/>
              </a:rPr>
              <a:t>Strand 3: Place</a:t>
            </a:r>
            <a:endParaRPr sz="3200" dirty="0">
              <a:solidFill>
                <a:schemeClr val="tx1"/>
              </a:solidFill>
              <a:latin typeface="Arial Rounded MT Bold"/>
              <a:ea typeface="Comic Sans MS" charset="0"/>
              <a:cs typeface="Comic Sans MS" charset="0"/>
            </a:endParaRPr>
          </a:p>
          <a:p>
            <a:pPr marL="0" indent="0">
              <a:buNone/>
              <a:defRPr sz="1800"/>
            </a:pPr>
            <a:r>
              <a:rPr sz="3200" dirty="0">
                <a:solidFill>
                  <a:schemeClr val="tx1"/>
                </a:solidFill>
                <a:latin typeface="Arial Rounded MT Bold"/>
                <a:ea typeface="Comic Sans MS" charset="0"/>
                <a:cs typeface="Comic Sans MS" charset="0"/>
                <a:sym typeface="Chalkboard SE Bold"/>
              </a:rPr>
              <a:t>Strand 4: Change Over Time</a:t>
            </a:r>
            <a:endParaRPr sz="3200" dirty="0">
              <a:solidFill>
                <a:schemeClr val="tx1"/>
              </a:solidFill>
              <a:latin typeface="Arial Rounded MT Bold"/>
              <a:ea typeface="Comic Sans MS" charset="0"/>
              <a:cs typeface="Comic Sans MS" charset="0"/>
            </a:endParaRPr>
          </a:p>
        </p:txBody>
      </p:sp>
      <p:pic>
        <p:nvPicPr>
          <p:cNvPr id="367" name="image2.jpg"/>
          <p:cNvPicPr/>
          <p:nvPr/>
        </p:nvPicPr>
        <p:blipFill>
          <a:blip r:embed="rId2"/>
          <a:stretch>
            <a:fillRect/>
          </a:stretch>
        </p:blipFill>
        <p:spPr>
          <a:xfrm>
            <a:off x="450201" y="4852533"/>
            <a:ext cx="1615281" cy="1464356"/>
          </a:xfrm>
          <a:prstGeom prst="rect">
            <a:avLst/>
          </a:prstGeom>
          <a:ln w="12700">
            <a:miter lim="400000"/>
          </a:ln>
        </p:spPr>
      </p:pic>
      <p:pic>
        <p:nvPicPr>
          <p:cNvPr id="3" name="4576708_300.jpeg" descr="Logo&#10;&#10;Description automatically generated">
            <a:extLst>
              <a:ext uri="{FF2B5EF4-FFF2-40B4-BE49-F238E27FC236}">
                <a16:creationId xmlns:a16="http://schemas.microsoft.com/office/drawing/2014/main" id="{92385E4A-55C0-CF21-2A32-437DAAC4E1D1}"/>
              </a:ext>
            </a:extLst>
          </p:cNvPr>
          <p:cNvPicPr/>
          <p:nvPr/>
        </p:nvPicPr>
        <p:blipFill>
          <a:blip r:embed="rId3"/>
          <a:stretch>
            <a:fillRect/>
          </a:stretch>
        </p:blipFill>
        <p:spPr>
          <a:xfrm>
            <a:off x="10802973" y="5584711"/>
            <a:ext cx="588956" cy="588956"/>
          </a:xfrm>
          <a:prstGeom prst="rect">
            <a:avLst/>
          </a:prstGeom>
          <a:ln w="12700">
            <a:miter lim="400000"/>
          </a:ln>
        </p:spPr>
      </p:pic>
      <p:pic>
        <p:nvPicPr>
          <p:cNvPr id="2050" name="Picture 2" descr="The World Around Us">
            <a:extLst>
              <a:ext uri="{FF2B5EF4-FFF2-40B4-BE49-F238E27FC236}">
                <a16:creationId xmlns:a16="http://schemas.microsoft.com/office/drawing/2014/main" id="{FF051A20-FD46-FF9D-2CA1-62A8866400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75501" y="256984"/>
            <a:ext cx="1654943" cy="1552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69" name="Shape 369"/>
          <p:cNvSpPr>
            <a:spLocks noGrp="1"/>
          </p:cNvSpPr>
          <p:nvPr>
            <p:ph type="title"/>
          </p:nvPr>
        </p:nvSpPr>
        <p:spPr>
          <a:xfrm>
            <a:off x="3721596" y="562622"/>
            <a:ext cx="4724079" cy="1176044"/>
          </a:xfrm>
          <a:prstGeom prst="rect">
            <a:avLst/>
          </a:prstGeom>
        </p:spPr>
        <p:txBody>
          <a:bodyPr>
            <a:normAutofit/>
          </a:bodyPr>
          <a:lstStyle>
            <a:lvl1pPr>
              <a:defRPr u="sng">
                <a:latin typeface="Chalkboard SE Regular"/>
                <a:ea typeface="Chalkboard SE Regular"/>
                <a:cs typeface="Chalkboard SE Regular"/>
                <a:sym typeface="Chalkboard SE Regular"/>
              </a:defRPr>
            </a:lvl1pPr>
          </a:lstStyle>
          <a:p>
            <a:pPr lvl="0">
              <a:defRPr sz="1800" u="none"/>
            </a:pPr>
            <a:r>
              <a:rPr sz="5600" b="1" dirty="0">
                <a:latin typeface="Arial Rounded MT Bold"/>
                <a:ea typeface="Comic Sans MS" charset="0"/>
                <a:cs typeface="Comic Sans MS" charset="0"/>
              </a:rPr>
              <a:t>Topics</a:t>
            </a:r>
            <a:endParaRPr lang="en-US" sz="5600" b="1" dirty="0">
              <a:latin typeface="Arial Rounded MT Bold"/>
              <a:ea typeface="Comic Sans MS" charset="0"/>
              <a:cs typeface="Comic Sans MS" charset="0"/>
            </a:endParaRPr>
          </a:p>
        </p:txBody>
      </p:sp>
      <p:sp>
        <p:nvSpPr>
          <p:cNvPr id="7" name="Shape 365"/>
          <p:cNvSpPr txBox="1">
            <a:spLocks/>
          </p:cNvSpPr>
          <p:nvPr/>
        </p:nvSpPr>
        <p:spPr>
          <a:xfrm>
            <a:off x="928736" y="2005040"/>
            <a:ext cx="10268181" cy="3947524"/>
          </a:xfrm>
          <a:prstGeom prst="rect">
            <a:avLst/>
          </a:prstGeom>
          <a:noFill/>
        </p:spPr>
        <p:txBody>
          <a:bodyPr lIns="91440" tIns="45720" rIns="91440" bIns="45720" anchor="t">
            <a:noAutofit/>
          </a:bodyPr>
          <a:lstStyle>
            <a:lvl1pPr marL="406394" indent="-406394" algn="l" defTabSz="650230" rtl="0" eaLnBrk="1" latinLnBrk="0" hangingPunct="1">
              <a:spcBef>
                <a:spcPct val="20000"/>
              </a:spcBef>
              <a:spcAft>
                <a:spcPts val="853"/>
              </a:spcAft>
              <a:buClr>
                <a:schemeClr val="accent1"/>
              </a:buClr>
              <a:buSzPct val="115000"/>
              <a:buFont typeface="Arial"/>
              <a:buChar char="•"/>
              <a:defRPr sz="3413" kern="1200" cap="none">
                <a:solidFill>
                  <a:schemeClr val="tx1">
                    <a:lumMod val="85000"/>
                    <a:lumOff val="15000"/>
                  </a:schemeClr>
                </a:solidFill>
                <a:effectLst/>
                <a:latin typeface="+mn-lt"/>
                <a:ea typeface="+mn-ea"/>
                <a:cs typeface="+mn-cs"/>
              </a:defRPr>
            </a:lvl1pPr>
            <a:lvl2pPr marL="1056623" indent="-406394" algn="l" defTabSz="650230" rtl="0" eaLnBrk="1" latinLnBrk="0" hangingPunct="1">
              <a:spcBef>
                <a:spcPct val="20000"/>
              </a:spcBef>
              <a:spcAft>
                <a:spcPts val="853"/>
              </a:spcAft>
              <a:buClr>
                <a:schemeClr val="accent1"/>
              </a:buClr>
              <a:buSzPct val="115000"/>
              <a:buFont typeface="Arial"/>
              <a:buChar char="•"/>
              <a:defRPr sz="2844" kern="1200" cap="none">
                <a:solidFill>
                  <a:schemeClr val="tx1">
                    <a:lumMod val="85000"/>
                    <a:lumOff val="15000"/>
                  </a:schemeClr>
                </a:solidFill>
                <a:effectLst/>
                <a:latin typeface="+mn-lt"/>
                <a:ea typeface="+mn-ea"/>
                <a:cs typeface="+mn-cs"/>
              </a:defRPr>
            </a:lvl2pPr>
            <a:lvl3pPr marL="1706853" indent="-406394" algn="l" defTabSz="650230" rtl="0" eaLnBrk="1" latinLnBrk="0" hangingPunct="1">
              <a:spcBef>
                <a:spcPct val="20000"/>
              </a:spcBef>
              <a:spcAft>
                <a:spcPts val="853"/>
              </a:spcAft>
              <a:buClr>
                <a:schemeClr val="accent1"/>
              </a:buClr>
              <a:buSzPct val="115000"/>
              <a:buFont typeface="Arial"/>
              <a:buChar char="•"/>
              <a:defRPr sz="2560" kern="1200" cap="none">
                <a:solidFill>
                  <a:schemeClr val="tx1">
                    <a:lumMod val="85000"/>
                    <a:lumOff val="15000"/>
                  </a:schemeClr>
                </a:solidFill>
                <a:effectLst/>
                <a:latin typeface="+mn-lt"/>
                <a:ea typeface="+mn-ea"/>
                <a:cs typeface="+mn-cs"/>
              </a:defRPr>
            </a:lvl3pPr>
            <a:lvl4pPr marL="2194526" indent="-243836" algn="l" defTabSz="650230" rtl="0" eaLnBrk="1" latinLnBrk="0" hangingPunct="1">
              <a:spcBef>
                <a:spcPct val="20000"/>
              </a:spcBef>
              <a:spcAft>
                <a:spcPts val="853"/>
              </a:spcAft>
              <a:buClr>
                <a:schemeClr val="accent1"/>
              </a:buClr>
              <a:buSzPct val="115000"/>
              <a:buFont typeface="Arial"/>
              <a:buChar char="•"/>
              <a:defRPr sz="2276" kern="1200" cap="none">
                <a:solidFill>
                  <a:schemeClr val="tx1">
                    <a:lumMod val="85000"/>
                    <a:lumOff val="15000"/>
                  </a:schemeClr>
                </a:solidFill>
                <a:effectLst/>
                <a:latin typeface="+mn-lt"/>
                <a:ea typeface="+mn-ea"/>
                <a:cs typeface="+mn-cs"/>
              </a:defRPr>
            </a:lvl4pPr>
            <a:lvl5pPr marL="2844756" indent="-243836" algn="l" defTabSz="650230" rtl="0" eaLnBrk="1" latinLnBrk="0" hangingPunct="1">
              <a:spcBef>
                <a:spcPct val="20000"/>
              </a:spcBef>
              <a:spcAft>
                <a:spcPts val="853"/>
              </a:spcAft>
              <a:buClr>
                <a:schemeClr val="accent1"/>
              </a:buClr>
              <a:buSzPct val="115000"/>
              <a:buFont typeface="Arial"/>
              <a:buChar char="•"/>
              <a:defRPr sz="1991" kern="1200" cap="none">
                <a:solidFill>
                  <a:schemeClr val="tx1">
                    <a:lumMod val="85000"/>
                    <a:lumOff val="15000"/>
                  </a:schemeClr>
                </a:solidFill>
                <a:effectLst/>
                <a:latin typeface="+mn-lt"/>
                <a:ea typeface="+mn-ea"/>
                <a:cs typeface="+mn-cs"/>
              </a:defRPr>
            </a:lvl5pPr>
            <a:lvl6pPr marL="3576264" indent="-325115" algn="l" defTabSz="650230" rtl="0" eaLnBrk="1" latinLnBrk="0" hangingPunct="1">
              <a:spcBef>
                <a:spcPct val="20000"/>
              </a:spcBef>
              <a:spcAft>
                <a:spcPts val="853"/>
              </a:spcAft>
              <a:buClr>
                <a:schemeClr val="accent1"/>
              </a:buClr>
              <a:buSzPct val="115000"/>
              <a:buFont typeface="Arial"/>
              <a:buChar char="•"/>
              <a:defRPr sz="1991" kern="1200" cap="none">
                <a:solidFill>
                  <a:schemeClr val="tx1">
                    <a:lumMod val="85000"/>
                    <a:lumOff val="15000"/>
                  </a:schemeClr>
                </a:solidFill>
                <a:effectLst/>
                <a:latin typeface="+mn-lt"/>
                <a:ea typeface="+mn-ea"/>
                <a:cs typeface="+mn-cs"/>
              </a:defRPr>
            </a:lvl6pPr>
            <a:lvl7pPr marL="4226494" indent="-325115" algn="l" defTabSz="650230" rtl="0" eaLnBrk="1" latinLnBrk="0" hangingPunct="1">
              <a:spcBef>
                <a:spcPct val="20000"/>
              </a:spcBef>
              <a:spcAft>
                <a:spcPts val="853"/>
              </a:spcAft>
              <a:buClr>
                <a:schemeClr val="accent1"/>
              </a:buClr>
              <a:buSzPct val="115000"/>
              <a:buFont typeface="Arial"/>
              <a:buChar char="•"/>
              <a:defRPr sz="1991" kern="1200" cap="none">
                <a:solidFill>
                  <a:schemeClr val="tx1">
                    <a:lumMod val="85000"/>
                    <a:lumOff val="15000"/>
                  </a:schemeClr>
                </a:solidFill>
                <a:effectLst/>
                <a:latin typeface="+mn-lt"/>
                <a:ea typeface="+mn-ea"/>
                <a:cs typeface="+mn-cs"/>
              </a:defRPr>
            </a:lvl7pPr>
            <a:lvl8pPr marL="4876724" indent="-325115" algn="l" defTabSz="650230" rtl="0" eaLnBrk="1" latinLnBrk="0" hangingPunct="1">
              <a:spcBef>
                <a:spcPct val="20000"/>
              </a:spcBef>
              <a:spcAft>
                <a:spcPts val="853"/>
              </a:spcAft>
              <a:buClr>
                <a:schemeClr val="accent1"/>
              </a:buClr>
              <a:buSzPct val="115000"/>
              <a:buFont typeface="Arial"/>
              <a:buChar char="•"/>
              <a:defRPr sz="1991" kern="1200" cap="none">
                <a:solidFill>
                  <a:schemeClr val="tx1">
                    <a:lumMod val="85000"/>
                    <a:lumOff val="15000"/>
                  </a:schemeClr>
                </a:solidFill>
                <a:effectLst/>
                <a:latin typeface="+mn-lt"/>
                <a:ea typeface="+mn-ea"/>
                <a:cs typeface="+mn-cs"/>
              </a:defRPr>
            </a:lvl8pPr>
            <a:lvl9pPr marL="5526954" indent="-325115" algn="l" defTabSz="650230" rtl="0" eaLnBrk="1" latinLnBrk="0" hangingPunct="1">
              <a:spcBef>
                <a:spcPct val="20000"/>
              </a:spcBef>
              <a:spcAft>
                <a:spcPts val="853"/>
              </a:spcAft>
              <a:buClr>
                <a:schemeClr val="accent1"/>
              </a:buClr>
              <a:buSzPct val="115000"/>
              <a:buFont typeface="Arial"/>
              <a:buChar char="•"/>
              <a:defRPr sz="1991" kern="1200" cap="none">
                <a:solidFill>
                  <a:schemeClr val="tx1">
                    <a:lumMod val="85000"/>
                    <a:lumOff val="15000"/>
                  </a:schemeClr>
                </a:solidFill>
                <a:effectLst/>
                <a:latin typeface="+mn-lt"/>
                <a:ea typeface="+mn-ea"/>
                <a:cs typeface="+mn-cs"/>
              </a:defRPr>
            </a:lvl9pPr>
          </a:lstStyle>
          <a:p>
            <a:pPr marL="0" indent="0" defTabSz="457177">
              <a:spcAft>
                <a:spcPts val="600"/>
              </a:spcAft>
              <a:buClr>
                <a:srgbClr val="83992A"/>
              </a:buClr>
              <a:buNone/>
              <a:defRPr sz="1800"/>
            </a:pPr>
            <a:r>
              <a:rPr lang="en-US" sz="3200" u="sng" dirty="0">
                <a:solidFill>
                  <a:schemeClr val="tx1"/>
                </a:solidFill>
                <a:latin typeface="Arial Rounded MT Bold"/>
                <a:ea typeface="Comic Sans MS" charset="0"/>
                <a:cs typeface="Comic Sans MS" charset="0"/>
                <a:sym typeface="Chalkboard SE Bold"/>
              </a:rPr>
              <a:t>Term 1:</a:t>
            </a:r>
            <a:r>
              <a:rPr lang="en-US" sz="3200" dirty="0">
                <a:solidFill>
                  <a:schemeClr val="tx1"/>
                </a:solidFill>
                <a:latin typeface="Arial Rounded MT Bold"/>
                <a:ea typeface="Comic Sans MS" charset="0"/>
                <a:cs typeface="Comic Sans MS" charset="0"/>
                <a:sym typeface="Chalkboard SE Bold"/>
              </a:rPr>
              <a:t> The Vikings</a:t>
            </a:r>
            <a:endParaRPr lang="en-US" sz="3200" dirty="0">
              <a:solidFill>
                <a:schemeClr val="tx1"/>
              </a:solidFill>
              <a:latin typeface="Arial Rounded MT Bold"/>
              <a:ea typeface="Comic Sans MS" charset="0"/>
              <a:cs typeface="Comic Sans MS" charset="0"/>
            </a:endParaRPr>
          </a:p>
          <a:p>
            <a:pPr marL="0" indent="0" defTabSz="457177">
              <a:spcAft>
                <a:spcPts val="600"/>
              </a:spcAft>
              <a:buClr>
                <a:srgbClr val="83992A"/>
              </a:buClr>
              <a:buNone/>
              <a:defRPr sz="1800"/>
            </a:pPr>
            <a:endParaRPr lang="en-US" sz="3200" dirty="0">
              <a:solidFill>
                <a:schemeClr val="tx1"/>
              </a:solidFill>
              <a:latin typeface="Arial Rounded MT Bold"/>
              <a:ea typeface="Comic Sans MS" charset="0"/>
              <a:cs typeface="Comic Sans MS" charset="0"/>
            </a:endParaRPr>
          </a:p>
          <a:p>
            <a:pPr marL="0" indent="0" defTabSz="457177">
              <a:spcAft>
                <a:spcPts val="600"/>
              </a:spcAft>
              <a:buClr>
                <a:srgbClr val="83992A"/>
              </a:buClr>
              <a:buNone/>
              <a:defRPr sz="1800"/>
            </a:pPr>
            <a:r>
              <a:rPr lang="en-US" sz="3200" u="sng" dirty="0">
                <a:solidFill>
                  <a:schemeClr val="tx1"/>
                </a:solidFill>
                <a:latin typeface="Arial Rounded MT Bold"/>
                <a:ea typeface="Comic Sans MS" charset="0"/>
                <a:cs typeface="Comic Sans MS" charset="0"/>
                <a:sym typeface="Chalkboard SE Bold"/>
              </a:rPr>
              <a:t>Term 2:</a:t>
            </a:r>
            <a:r>
              <a:rPr lang="en-US" sz="3200" dirty="0">
                <a:solidFill>
                  <a:schemeClr val="tx1"/>
                </a:solidFill>
                <a:latin typeface="Arial Rounded MT Bold"/>
                <a:ea typeface="Comic Sans MS" charset="0"/>
                <a:cs typeface="Comic Sans MS" charset="0"/>
                <a:sym typeface="Chalkboard SE Bold"/>
              </a:rPr>
              <a:t> Up, Up and Away</a:t>
            </a:r>
            <a:endParaRPr lang="en-US" sz="3200" dirty="0">
              <a:solidFill>
                <a:schemeClr val="tx1"/>
              </a:solidFill>
              <a:latin typeface="Arial Rounded MT Bold"/>
              <a:ea typeface="Comic Sans MS" charset="0"/>
              <a:cs typeface="Comic Sans MS" charset="0"/>
            </a:endParaRPr>
          </a:p>
          <a:p>
            <a:pPr marL="0" indent="0" defTabSz="457177">
              <a:spcAft>
                <a:spcPts val="600"/>
              </a:spcAft>
              <a:buClr>
                <a:srgbClr val="83992A"/>
              </a:buClr>
              <a:buNone/>
              <a:defRPr sz="1800"/>
            </a:pPr>
            <a:endParaRPr lang="en-US" sz="3200" dirty="0">
              <a:solidFill>
                <a:schemeClr val="tx1"/>
              </a:solidFill>
              <a:latin typeface="Arial Rounded MT Bold"/>
              <a:ea typeface="Comic Sans MS" charset="0"/>
              <a:cs typeface="Comic Sans MS" charset="0"/>
            </a:endParaRPr>
          </a:p>
          <a:p>
            <a:pPr marL="0" indent="0" defTabSz="457177">
              <a:spcAft>
                <a:spcPts val="600"/>
              </a:spcAft>
              <a:buClr>
                <a:srgbClr val="83992A"/>
              </a:buClr>
              <a:buNone/>
              <a:defRPr sz="1800"/>
            </a:pPr>
            <a:r>
              <a:rPr lang="en-US" sz="3200" u="sng" dirty="0">
                <a:solidFill>
                  <a:schemeClr val="tx1"/>
                </a:solidFill>
                <a:latin typeface="Arial Rounded MT Bold"/>
                <a:ea typeface="Comic Sans MS" charset="0"/>
                <a:cs typeface="Comic Sans MS" charset="0"/>
                <a:sym typeface="Chalkboard SE Bold"/>
              </a:rPr>
              <a:t>Term 3:</a:t>
            </a:r>
            <a:r>
              <a:rPr lang="en-US" sz="3200" dirty="0">
                <a:solidFill>
                  <a:schemeClr val="tx1"/>
                </a:solidFill>
                <a:latin typeface="Arial Rounded MT Bold"/>
                <a:ea typeface="Comic Sans MS" charset="0"/>
                <a:cs typeface="Comic Sans MS" charset="0"/>
                <a:sym typeface="Chalkboard SE Bold"/>
              </a:rPr>
              <a:t> Raiders of the Lost Tomb </a:t>
            </a:r>
          </a:p>
          <a:p>
            <a:pPr marL="0" indent="0" defTabSz="457177">
              <a:spcAft>
                <a:spcPts val="600"/>
              </a:spcAft>
              <a:buClr>
                <a:srgbClr val="83992A"/>
              </a:buClr>
              <a:buNone/>
              <a:defRPr sz="1800"/>
            </a:pPr>
            <a:r>
              <a:rPr lang="en-US" sz="3200" dirty="0">
                <a:solidFill>
                  <a:schemeClr val="tx1"/>
                </a:solidFill>
                <a:latin typeface="Arial Rounded MT Bold"/>
                <a:ea typeface="Comic Sans MS" charset="0"/>
                <a:cs typeface="Comic Sans MS" charset="0"/>
                <a:sym typeface="Chalkboard SE Bold"/>
              </a:rPr>
              <a:t>                      (Ancient Egypt)</a:t>
            </a:r>
            <a:endParaRPr lang="en-US" sz="3200" dirty="0">
              <a:solidFill>
                <a:schemeClr val="tx1"/>
              </a:solidFill>
              <a:latin typeface="Arial Rounded MT Bold"/>
              <a:ea typeface="Comic Sans MS" charset="0"/>
              <a:cs typeface="Comic Sans MS" charset="0"/>
            </a:endParaRPr>
          </a:p>
        </p:txBody>
      </p:sp>
      <p:pic>
        <p:nvPicPr>
          <p:cNvPr id="3" name="4576708_300.jpeg">
            <a:extLst>
              <a:ext uri="{FF2B5EF4-FFF2-40B4-BE49-F238E27FC236}">
                <a16:creationId xmlns:a16="http://schemas.microsoft.com/office/drawing/2014/main" id="{FB86A607-0337-5FB3-AFAF-24CDDD418A05}"/>
              </a:ext>
            </a:extLst>
          </p:cNvPr>
          <p:cNvPicPr/>
          <p:nvPr/>
        </p:nvPicPr>
        <p:blipFill>
          <a:blip r:embed="rId3"/>
          <a:stretch>
            <a:fillRect/>
          </a:stretch>
        </p:blipFill>
        <p:spPr>
          <a:xfrm>
            <a:off x="10802973" y="5584711"/>
            <a:ext cx="588956" cy="588956"/>
          </a:xfrm>
          <a:prstGeom prst="rect">
            <a:avLst/>
          </a:prstGeom>
          <a:ln w="12700">
            <a:miter lim="400000"/>
          </a:ln>
        </p:spPr>
      </p:pic>
      <p:pic>
        <p:nvPicPr>
          <p:cNvPr id="3074" name="Picture 2" descr="Viking Stock Illustrations – 51,161 Viking Stock ...">
            <a:extLst>
              <a:ext uri="{FF2B5EF4-FFF2-40B4-BE49-F238E27FC236}">
                <a16:creationId xmlns:a16="http://schemas.microsoft.com/office/drawing/2014/main" id="{E184650B-D7B6-44DA-95F2-B30B6CD9CD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8785" y="2005040"/>
            <a:ext cx="1409700" cy="131181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23+ Thousand Airplane Clip Art Royalty-Free Images, Stock Photos &amp; Pictures  | Shutterstock">
            <a:extLst>
              <a:ext uri="{FF2B5EF4-FFF2-40B4-BE49-F238E27FC236}">
                <a16:creationId xmlns:a16="http://schemas.microsoft.com/office/drawing/2014/main" id="{D1E574D3-C26D-E7A9-1CDB-9224DBEABE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67245" y="3262528"/>
            <a:ext cx="1393808" cy="1311819"/>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38,200+ Egypt Stock Illustrations, Royalty-Free Vector ...">
            <a:extLst>
              <a:ext uri="{FF2B5EF4-FFF2-40B4-BE49-F238E27FC236}">
                <a16:creationId xmlns:a16="http://schemas.microsoft.com/office/drawing/2014/main" id="{0F67C015-407C-2EDA-8859-18CA3B111FE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61053" y="4574347"/>
            <a:ext cx="1393808" cy="13048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75" name="Shape 375"/>
          <p:cNvSpPr>
            <a:spLocks noGrp="1"/>
          </p:cNvSpPr>
          <p:nvPr>
            <p:ph type="title"/>
          </p:nvPr>
        </p:nvSpPr>
        <p:spPr>
          <a:xfrm>
            <a:off x="2534747" y="616565"/>
            <a:ext cx="7122506" cy="1058264"/>
          </a:xfrm>
          <a:prstGeom prst="rect">
            <a:avLst/>
          </a:prstGeom>
        </p:spPr>
        <p:txBody>
          <a:bodyPr vert="horz" lIns="0" tIns="0" rIns="0" bIns="0" rtlCol="0" anchor="b">
            <a:noAutofit/>
          </a:bodyPr>
          <a:lstStyle>
            <a:lvl1pPr defTabSz="572516">
              <a:defRPr sz="7800" u="sng">
                <a:latin typeface="Chalkboard SE Regular"/>
                <a:ea typeface="Chalkboard SE Regular"/>
                <a:cs typeface="Chalkboard SE Regular"/>
                <a:sym typeface="Chalkboard SE Regular"/>
              </a:defRPr>
            </a:lvl1pPr>
          </a:lstStyle>
          <a:p>
            <a:pPr lvl="0">
              <a:defRPr sz="1800" u="none"/>
            </a:pPr>
            <a:r>
              <a:rPr sz="5600" dirty="0">
                <a:latin typeface="Arial Rounded MT Bold"/>
                <a:ea typeface="Comic Sans MS" charset="0"/>
                <a:cs typeface="Comic Sans MS" charset="0"/>
              </a:rPr>
              <a:t>Physical Education</a:t>
            </a:r>
            <a:endParaRPr lang="en-US" sz="5600">
              <a:latin typeface="Arial Rounded MT Bold"/>
              <a:ea typeface="Comic Sans MS" charset="0"/>
              <a:cs typeface="Comic Sans MS" charset="0"/>
            </a:endParaRPr>
          </a:p>
        </p:txBody>
      </p:sp>
      <p:sp>
        <p:nvSpPr>
          <p:cNvPr id="376" name="Shape 376"/>
          <p:cNvSpPr>
            <a:spLocks noGrp="1"/>
          </p:cNvSpPr>
          <p:nvPr>
            <p:ph type="body" idx="1"/>
          </p:nvPr>
        </p:nvSpPr>
        <p:spPr>
          <a:xfrm>
            <a:off x="2867487" y="2390479"/>
            <a:ext cx="8345009" cy="3016022"/>
          </a:xfrm>
          <a:prstGeom prst="rect">
            <a:avLst/>
          </a:prstGeom>
          <a:noFill/>
        </p:spPr>
        <p:txBody>
          <a:bodyPr>
            <a:normAutofit/>
          </a:bodyPr>
          <a:lstStyle/>
          <a:p>
            <a:pPr marL="0" indent="0">
              <a:buSzPct val="75000"/>
              <a:buNone/>
              <a:defRPr sz="1800"/>
            </a:pPr>
            <a:r>
              <a:rPr lang="en-GB" sz="3200" dirty="0">
                <a:solidFill>
                  <a:schemeClr val="tx1"/>
                </a:solidFill>
                <a:latin typeface="Arial Rounded MT Bold"/>
                <a:ea typeface="Comic Sans MS" charset="0"/>
                <a:cs typeface="Comic Sans MS" charset="0"/>
                <a:sym typeface="Chalkboard SE Bold"/>
              </a:rPr>
              <a:t>Coaching (Boxing)</a:t>
            </a:r>
            <a:endParaRPr lang="en-GB" sz="3200" dirty="0">
              <a:solidFill>
                <a:schemeClr val="tx1"/>
              </a:solidFill>
              <a:latin typeface="Arial Rounded MT Bold"/>
              <a:ea typeface="Comic Sans MS" charset="0"/>
              <a:cs typeface="Comic Sans MS" charset="0"/>
            </a:endParaRPr>
          </a:p>
          <a:p>
            <a:pPr marL="0" indent="0">
              <a:buSzPct val="75000"/>
              <a:buNone/>
              <a:defRPr sz="1800"/>
            </a:pPr>
            <a:r>
              <a:rPr sz="3200" dirty="0">
                <a:solidFill>
                  <a:schemeClr val="tx1"/>
                </a:solidFill>
                <a:latin typeface="Arial Rounded MT Bold"/>
                <a:ea typeface="Comic Sans MS" charset="0"/>
                <a:cs typeface="Comic Sans MS" charset="0"/>
                <a:sym typeface="Chalkboard SE Bold"/>
              </a:rPr>
              <a:t>Swimming </a:t>
            </a:r>
            <a:r>
              <a:rPr lang="en-GB" sz="3200" dirty="0">
                <a:solidFill>
                  <a:schemeClr val="tx1"/>
                </a:solidFill>
                <a:latin typeface="Arial Rounded MT Bold"/>
                <a:ea typeface="Comic Sans MS" charset="0"/>
                <a:cs typeface="Comic Sans MS" charset="0"/>
                <a:sym typeface="Chalkboard SE Bold"/>
              </a:rPr>
              <a:t>(Term 2)</a:t>
            </a:r>
            <a:endParaRPr lang="en-US" sz="3200" dirty="0">
              <a:solidFill>
                <a:schemeClr val="tx1"/>
              </a:solidFill>
              <a:latin typeface="Arial Rounded MT Bold"/>
              <a:ea typeface="Comic Sans MS" charset="0"/>
              <a:cs typeface="Comic Sans MS" charset="0"/>
            </a:endParaRPr>
          </a:p>
          <a:p>
            <a:pPr marL="0" indent="0">
              <a:buSzPct val="75000"/>
              <a:buNone/>
              <a:defRPr sz="1800"/>
            </a:pPr>
            <a:r>
              <a:rPr lang="en-GB" sz="3200" dirty="0">
                <a:solidFill>
                  <a:schemeClr val="tx1"/>
                </a:solidFill>
                <a:latin typeface="Arial Rounded MT Bold"/>
                <a:ea typeface="Comic Sans MS" charset="0"/>
                <a:cs typeface="Comic Sans MS" charset="0"/>
                <a:sym typeface="Chalkboard SE Bold"/>
              </a:rPr>
              <a:t>Core NI activities </a:t>
            </a:r>
          </a:p>
          <a:p>
            <a:pPr marL="0" indent="0">
              <a:buSzPct val="75000"/>
              <a:buNone/>
              <a:defRPr sz="1800"/>
            </a:pPr>
            <a:r>
              <a:rPr lang="en-GB" sz="3200" dirty="0">
                <a:solidFill>
                  <a:schemeClr val="tx1"/>
                </a:solidFill>
                <a:latin typeface="Arial Rounded MT Bold"/>
                <a:ea typeface="Comic Sans MS" charset="0"/>
                <a:cs typeface="Comic Sans MS" charset="0"/>
              </a:rPr>
              <a:t>Athletics, small sided games, dance etc.</a:t>
            </a:r>
            <a:endParaRPr sz="3200" dirty="0">
              <a:solidFill>
                <a:schemeClr val="tx1"/>
              </a:solidFill>
              <a:latin typeface="Arial Rounded MT Bold"/>
              <a:ea typeface="Comic Sans MS" charset="0"/>
              <a:cs typeface="Comic Sans MS" charset="0"/>
            </a:endParaRPr>
          </a:p>
        </p:txBody>
      </p:sp>
      <p:pic>
        <p:nvPicPr>
          <p:cNvPr id="378" name="image5.jpeg"/>
          <p:cNvPicPr/>
          <p:nvPr/>
        </p:nvPicPr>
        <p:blipFill>
          <a:blip r:embed="rId2"/>
          <a:stretch>
            <a:fillRect/>
          </a:stretch>
        </p:blipFill>
        <p:spPr>
          <a:xfrm>
            <a:off x="6711944" y="5464546"/>
            <a:ext cx="2010145" cy="1197698"/>
          </a:xfrm>
          <a:prstGeom prst="rect">
            <a:avLst/>
          </a:prstGeom>
          <a:ln w="12700">
            <a:miter lim="400000"/>
          </a:ln>
        </p:spPr>
      </p:pic>
      <p:pic>
        <p:nvPicPr>
          <p:cNvPr id="3" name="4576708_300.jpeg">
            <a:extLst>
              <a:ext uri="{FF2B5EF4-FFF2-40B4-BE49-F238E27FC236}">
                <a16:creationId xmlns:a16="http://schemas.microsoft.com/office/drawing/2014/main" id="{9BA46C86-28DC-54BC-3E9A-7395CE5C6F0A}"/>
              </a:ext>
            </a:extLst>
          </p:cNvPr>
          <p:cNvPicPr/>
          <p:nvPr/>
        </p:nvPicPr>
        <p:blipFill>
          <a:blip r:embed="rId3"/>
          <a:stretch>
            <a:fillRect/>
          </a:stretch>
        </p:blipFill>
        <p:spPr>
          <a:xfrm>
            <a:off x="11010600" y="5846579"/>
            <a:ext cx="588956" cy="588956"/>
          </a:xfrm>
          <a:prstGeom prst="rect">
            <a:avLst/>
          </a:prstGeom>
          <a:ln w="12700">
            <a:miter lim="400000"/>
          </a:ln>
        </p:spPr>
      </p:pic>
      <p:pic>
        <p:nvPicPr>
          <p:cNvPr id="4098" name="Picture 2" descr="Physical Education Clipart Images | Free Download | PNG ...">
            <a:extLst>
              <a:ext uri="{FF2B5EF4-FFF2-40B4-BE49-F238E27FC236}">
                <a16:creationId xmlns:a16="http://schemas.microsoft.com/office/drawing/2014/main" id="{C227F7DD-041A-F362-7920-DE5062E735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1979" y="622954"/>
            <a:ext cx="1943099" cy="166230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oxing clipart Images - Free Download on Freepik">
            <a:extLst>
              <a:ext uri="{FF2B5EF4-FFF2-40B4-BE49-F238E27FC236}">
                <a16:creationId xmlns:a16="http://schemas.microsoft.com/office/drawing/2014/main" id="{92A55186-00A0-563E-33CA-B43848D493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2652" y="133646"/>
            <a:ext cx="19431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Swimmer Clipart Images – Browse 5,013 Stock Photos, Vectors ...">
            <a:extLst>
              <a:ext uri="{FF2B5EF4-FFF2-40B4-BE49-F238E27FC236}">
                <a16:creationId xmlns:a16="http://schemas.microsoft.com/office/drawing/2014/main" id="{35FB8F77-A234-BC8F-28CA-599946B776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7230" y="2834810"/>
            <a:ext cx="1958522" cy="106368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5+ Thousand Children Dancing Clipart Royalty-Free Images, Stock Photos &amp;  Pictures | Shutterstock">
            <a:extLst>
              <a:ext uri="{FF2B5EF4-FFF2-40B4-BE49-F238E27FC236}">
                <a16:creationId xmlns:a16="http://schemas.microsoft.com/office/drawing/2014/main" id="{5C5F9DD3-FF55-DF9F-E098-B74FBE46AF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3573" y="4733886"/>
            <a:ext cx="1943100" cy="1701649"/>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17+ Thousand Athlete Clipart Cartoon Royalty-Free Images, Stock Photos &amp;  Pictures | Shutterstock">
            <a:extLst>
              <a:ext uri="{FF2B5EF4-FFF2-40B4-BE49-F238E27FC236}">
                <a16:creationId xmlns:a16="http://schemas.microsoft.com/office/drawing/2014/main" id="{508E5461-99E6-A1E2-39CD-8030696B76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90747" y="5464546"/>
            <a:ext cx="2189310" cy="12367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81" name="Shape 381"/>
          <p:cNvSpPr>
            <a:spLocks noGrp="1"/>
          </p:cNvSpPr>
          <p:nvPr>
            <p:ph type="title"/>
          </p:nvPr>
        </p:nvSpPr>
        <p:spPr>
          <a:xfrm>
            <a:off x="2755646" y="581305"/>
            <a:ext cx="6951189" cy="1133215"/>
          </a:xfrm>
          <a:prstGeom prst="rect">
            <a:avLst/>
          </a:prstGeom>
        </p:spPr>
        <p:txBody>
          <a:bodyPr vert="horz" lIns="0" tIns="0" rIns="0" bIns="0" rtlCol="0" anchor="b">
            <a:noAutofit/>
          </a:bodyPr>
          <a:lstStyle>
            <a:lvl1pPr>
              <a:defRPr u="sng">
                <a:latin typeface="Chalkboard SE Regular"/>
                <a:ea typeface="Chalkboard SE Regular"/>
                <a:cs typeface="Chalkboard SE Regular"/>
                <a:sym typeface="Chalkboard SE Regular"/>
              </a:defRPr>
            </a:lvl1pPr>
          </a:lstStyle>
          <a:p>
            <a:pPr lvl="0">
              <a:defRPr sz="1800" u="none"/>
            </a:pPr>
            <a:r>
              <a:rPr sz="5600" b="1" dirty="0">
                <a:latin typeface="Arial Rounded MT Bold"/>
                <a:ea typeface="Comic Sans MS" charset="0"/>
                <a:cs typeface="Comic Sans MS" charset="0"/>
              </a:rPr>
              <a:t>Religious Education</a:t>
            </a:r>
          </a:p>
        </p:txBody>
      </p:sp>
      <p:sp>
        <p:nvSpPr>
          <p:cNvPr id="382" name="Shape 382"/>
          <p:cNvSpPr>
            <a:spLocks noGrp="1"/>
          </p:cNvSpPr>
          <p:nvPr>
            <p:ph type="body" idx="1"/>
          </p:nvPr>
        </p:nvSpPr>
        <p:spPr>
          <a:xfrm>
            <a:off x="2617494" y="2169383"/>
            <a:ext cx="6963810" cy="3407171"/>
          </a:xfrm>
          <a:prstGeom prst="rect">
            <a:avLst/>
          </a:prstGeom>
          <a:noFill/>
        </p:spPr>
        <p:txBody>
          <a:bodyPr vert="horz" lIns="0" tIns="0" rIns="0" bIns="0" rtlCol="0" anchor="t">
            <a:noAutofit/>
          </a:bodyPr>
          <a:lstStyle/>
          <a:p>
            <a:pPr marL="624840" indent="-624840" defTabSz="164300">
              <a:buSzPct val="75000"/>
              <a:buFont typeface="Chalkboard SE Regular"/>
              <a:buChar char="•"/>
              <a:defRPr sz="1800"/>
            </a:pPr>
            <a:r>
              <a:rPr lang="en-US" sz="3200" dirty="0">
                <a:solidFill>
                  <a:schemeClr val="tx1"/>
                </a:solidFill>
                <a:latin typeface="Arial Rounded MT Bold"/>
                <a:ea typeface="Comic Sans MS" charset="0"/>
                <a:cs typeface="Comic Sans MS" charset="0"/>
                <a:sym typeface="Chalkboard SE Bold"/>
              </a:rPr>
              <a:t>Grow in Love</a:t>
            </a:r>
            <a:r>
              <a:rPr sz="3200" dirty="0">
                <a:solidFill>
                  <a:schemeClr val="tx1"/>
                </a:solidFill>
                <a:latin typeface="Arial Rounded MT Bold"/>
                <a:ea typeface="Comic Sans MS" charset="0"/>
                <a:cs typeface="Comic Sans MS" charset="0"/>
                <a:sym typeface="Chalkboard SE Bold"/>
              </a:rPr>
              <a:t> </a:t>
            </a:r>
            <a:r>
              <a:rPr sz="3200" dirty="0" err="1">
                <a:solidFill>
                  <a:schemeClr val="tx1"/>
                </a:solidFill>
                <a:latin typeface="Arial Rounded MT Bold"/>
                <a:ea typeface="Comic Sans MS" charset="0"/>
                <a:cs typeface="Comic Sans MS" charset="0"/>
                <a:sym typeface="Chalkboard SE Bold"/>
              </a:rPr>
              <a:t>Programme</a:t>
            </a:r>
            <a:endParaRPr lang="en-US" sz="3200" dirty="0">
              <a:solidFill>
                <a:schemeClr val="tx1"/>
              </a:solidFill>
              <a:latin typeface="Arial Rounded MT Bold"/>
              <a:ea typeface="Comic Sans MS" charset="0"/>
              <a:cs typeface="Comic Sans MS" charset="0"/>
            </a:endParaRPr>
          </a:p>
          <a:p>
            <a:pPr marL="624840" indent="-624840" defTabSz="164300">
              <a:buSzPct val="75000"/>
              <a:buFont typeface="Chalkboard SE Regular"/>
              <a:buChar char="•"/>
              <a:defRPr sz="1800"/>
            </a:pPr>
            <a:r>
              <a:rPr sz="3200" dirty="0">
                <a:solidFill>
                  <a:schemeClr val="tx1"/>
                </a:solidFill>
                <a:latin typeface="Arial Rounded MT Bold"/>
                <a:ea typeface="Comic Sans MS" charset="0"/>
                <a:cs typeface="Comic Sans MS" charset="0"/>
                <a:sym typeface="Chalkboard SE Bold"/>
              </a:rPr>
              <a:t>Daily Prayer</a:t>
            </a:r>
            <a:endParaRPr sz="3200" dirty="0">
              <a:solidFill>
                <a:schemeClr val="tx1"/>
              </a:solidFill>
              <a:latin typeface="Arial Rounded MT Bold"/>
              <a:ea typeface="Comic Sans MS" charset="0"/>
              <a:cs typeface="Comic Sans MS" charset="0"/>
            </a:endParaRPr>
          </a:p>
          <a:p>
            <a:pPr marL="624840" indent="-624840" defTabSz="164300">
              <a:buSzPct val="75000"/>
              <a:buFont typeface="Chalkboard SE Regular"/>
              <a:buChar char="•"/>
              <a:defRPr sz="1800"/>
            </a:pPr>
            <a:r>
              <a:rPr sz="3200" dirty="0">
                <a:solidFill>
                  <a:schemeClr val="tx1"/>
                </a:solidFill>
                <a:latin typeface="Arial Rounded MT Bold"/>
                <a:ea typeface="Comic Sans MS" charset="0"/>
                <a:cs typeface="Comic Sans MS" charset="0"/>
                <a:sym typeface="Chalkboard SE Bold"/>
              </a:rPr>
              <a:t>Mass</a:t>
            </a:r>
            <a:endParaRPr sz="3200" dirty="0">
              <a:solidFill>
                <a:schemeClr val="tx1"/>
              </a:solidFill>
              <a:latin typeface="Arial Rounded MT Bold"/>
              <a:ea typeface="Comic Sans MS" charset="0"/>
              <a:cs typeface="Comic Sans MS" charset="0"/>
            </a:endParaRPr>
          </a:p>
          <a:p>
            <a:pPr marL="624840" indent="-624840" defTabSz="164300">
              <a:buSzPct val="75000"/>
              <a:buFont typeface="Chalkboard SE Regular"/>
              <a:buChar char="•"/>
              <a:defRPr sz="1800"/>
            </a:pPr>
            <a:r>
              <a:rPr sz="3200" dirty="0">
                <a:solidFill>
                  <a:schemeClr val="tx1"/>
                </a:solidFill>
                <a:latin typeface="Arial Rounded MT Bold"/>
                <a:ea typeface="Comic Sans MS" charset="0"/>
                <a:cs typeface="Comic Sans MS" charset="0"/>
                <a:sym typeface="Chalkboard SE Bold"/>
              </a:rPr>
              <a:t>Saint</a:t>
            </a:r>
            <a:r>
              <a:rPr lang="en-US" sz="3200" dirty="0">
                <a:solidFill>
                  <a:schemeClr val="tx1"/>
                </a:solidFill>
                <a:latin typeface="Arial Rounded MT Bold"/>
                <a:ea typeface="Comic Sans MS" charset="0"/>
                <a:cs typeface="Comic Sans MS" charset="0"/>
                <a:sym typeface="Chalkboard SE Bold"/>
              </a:rPr>
              <a:t> / Feast Days </a:t>
            </a:r>
            <a:endParaRPr lang="en-US" sz="3200" dirty="0">
              <a:solidFill>
                <a:schemeClr val="tx1"/>
              </a:solidFill>
              <a:latin typeface="Arial Rounded MT Bold"/>
              <a:ea typeface="Comic Sans MS" charset="0"/>
              <a:cs typeface="Comic Sans MS" charset="0"/>
            </a:endParaRPr>
          </a:p>
          <a:p>
            <a:pPr marL="624840" indent="-624840" defTabSz="164300">
              <a:buSzPct val="75000"/>
              <a:buFont typeface="Chalkboard SE Regular"/>
              <a:buChar char="•"/>
              <a:defRPr sz="1800"/>
            </a:pPr>
            <a:r>
              <a:rPr sz="3200" dirty="0">
                <a:solidFill>
                  <a:schemeClr val="tx1"/>
                </a:solidFill>
                <a:latin typeface="Arial Rounded MT Bold"/>
                <a:ea typeface="Comic Sans MS" charset="0"/>
                <a:cs typeface="Comic Sans MS" charset="0"/>
                <a:sym typeface="Chalkboard SE Bold"/>
              </a:rPr>
              <a:t>Charity</a:t>
            </a:r>
            <a:r>
              <a:rPr lang="en-US" sz="3200" dirty="0">
                <a:solidFill>
                  <a:schemeClr val="tx1"/>
                </a:solidFill>
                <a:latin typeface="Arial Rounded MT Bold"/>
                <a:ea typeface="Comic Sans MS" charset="0"/>
                <a:cs typeface="Comic Sans MS" charset="0"/>
                <a:sym typeface="Chalkboard SE Bold"/>
              </a:rPr>
              <a:t> work/community links</a:t>
            </a:r>
            <a:endParaRPr sz="3200" dirty="0">
              <a:solidFill>
                <a:schemeClr val="tx1"/>
              </a:solidFill>
              <a:latin typeface="Arial Rounded MT Bold"/>
              <a:ea typeface="Comic Sans MS" charset="0"/>
              <a:cs typeface="Comic Sans MS" charset="0"/>
            </a:endParaRPr>
          </a:p>
          <a:p>
            <a:pPr marL="0" indent="0" defTabSz="164300">
              <a:buSzPct val="75000"/>
              <a:buNone/>
              <a:defRPr sz="1800"/>
            </a:pPr>
            <a:endParaRPr sz="3200" dirty="0">
              <a:latin typeface="Arial Rounded MT Bold"/>
              <a:ea typeface="Comic Sans MS" charset="0"/>
              <a:cs typeface="Comic Sans MS" charset="0"/>
            </a:endParaRPr>
          </a:p>
        </p:txBody>
      </p:sp>
      <p:pic>
        <p:nvPicPr>
          <p:cNvPr id="2" name="Picture 2">
            <a:extLst>
              <a:ext uri="{FF2B5EF4-FFF2-40B4-BE49-F238E27FC236}">
                <a16:creationId xmlns:a16="http://schemas.microsoft.com/office/drawing/2014/main" id="{9C527FFC-C95B-2368-1247-A164D921EBEB}"/>
              </a:ext>
            </a:extLst>
          </p:cNvPr>
          <p:cNvPicPr>
            <a:picLocks noChangeAspect="1"/>
          </p:cNvPicPr>
          <p:nvPr/>
        </p:nvPicPr>
        <p:blipFill>
          <a:blip r:embed="rId2"/>
          <a:stretch>
            <a:fillRect/>
          </a:stretch>
        </p:blipFill>
        <p:spPr>
          <a:xfrm>
            <a:off x="357455" y="2476860"/>
            <a:ext cx="1602470" cy="2075239"/>
          </a:xfrm>
          <a:prstGeom prst="rect">
            <a:avLst/>
          </a:prstGeom>
        </p:spPr>
      </p:pic>
      <p:pic>
        <p:nvPicPr>
          <p:cNvPr id="4" name="4576708_300.jpeg" descr="Logo&#10;&#10;Description automatically generated">
            <a:extLst>
              <a:ext uri="{FF2B5EF4-FFF2-40B4-BE49-F238E27FC236}">
                <a16:creationId xmlns:a16="http://schemas.microsoft.com/office/drawing/2014/main" id="{CEC3630D-65BE-775B-3EE2-FF363F28F568}"/>
              </a:ext>
            </a:extLst>
          </p:cNvPr>
          <p:cNvPicPr/>
          <p:nvPr/>
        </p:nvPicPr>
        <p:blipFill>
          <a:blip r:embed="rId3"/>
          <a:stretch>
            <a:fillRect/>
          </a:stretch>
        </p:blipFill>
        <p:spPr>
          <a:xfrm>
            <a:off x="10802973" y="5584711"/>
            <a:ext cx="588956" cy="588956"/>
          </a:xfrm>
          <a:prstGeom prst="rect">
            <a:avLst/>
          </a:prstGeom>
          <a:ln w="12700">
            <a:miter lim="400000"/>
          </a:ln>
        </p:spPr>
      </p:pic>
      <p:pic>
        <p:nvPicPr>
          <p:cNvPr id="5122" name="Picture 2" descr="Kids Praying Cartoon Images – Browse 24,703 Stock Photos ...">
            <a:extLst>
              <a:ext uri="{FF2B5EF4-FFF2-40B4-BE49-F238E27FC236}">
                <a16:creationId xmlns:a16="http://schemas.microsoft.com/office/drawing/2014/main" id="{D83AFFC0-FF6B-94B9-6299-321011CCDC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36538" y="238782"/>
            <a:ext cx="1599199" cy="1475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Shape 381">
            <a:extLst>
              <a:ext uri="{FF2B5EF4-FFF2-40B4-BE49-F238E27FC236}">
                <a16:creationId xmlns:a16="http://schemas.microsoft.com/office/drawing/2014/main" id="{FB3493CD-F9CB-002C-3236-4C45A137DC37}"/>
              </a:ext>
            </a:extLst>
          </p:cNvPr>
          <p:cNvSpPr>
            <a:spLocks noGrp="1"/>
          </p:cNvSpPr>
          <p:nvPr>
            <p:ph type="title"/>
          </p:nvPr>
        </p:nvSpPr>
        <p:spPr>
          <a:xfrm>
            <a:off x="2755646" y="581305"/>
            <a:ext cx="6951189" cy="1133215"/>
          </a:xfrm>
          <a:prstGeom prst="rect">
            <a:avLst/>
          </a:prstGeom>
        </p:spPr>
        <p:txBody>
          <a:bodyPr vert="horz" lIns="0" tIns="0" rIns="0" bIns="0" rtlCol="0" anchor="b">
            <a:noAutofit/>
          </a:bodyPr>
          <a:lstStyle>
            <a:lvl1pPr>
              <a:defRPr u="sng">
                <a:latin typeface="Chalkboard SE Regular"/>
                <a:ea typeface="Chalkboard SE Regular"/>
                <a:cs typeface="Chalkboard SE Regular"/>
                <a:sym typeface="Chalkboard SE Regular"/>
              </a:defRPr>
            </a:lvl1pPr>
          </a:lstStyle>
          <a:p>
            <a:pPr lvl="0">
              <a:defRPr sz="1800" u="none"/>
            </a:pPr>
            <a:r>
              <a:rPr lang="en-GB" sz="5600" b="1" dirty="0">
                <a:latin typeface="Arial Rounded MT Bold"/>
                <a:ea typeface="Comic Sans MS" charset="0"/>
                <a:cs typeface="Comic Sans MS" charset="0"/>
              </a:rPr>
              <a:t>P.D.M.U / Wellbeing</a:t>
            </a:r>
            <a:endParaRPr sz="5600" b="1" dirty="0">
              <a:latin typeface="Arial Rounded MT Bold"/>
              <a:ea typeface="Comic Sans MS" charset="0"/>
              <a:cs typeface="Comic Sans MS" charset="0"/>
            </a:endParaRPr>
          </a:p>
        </p:txBody>
      </p:sp>
      <p:sp>
        <p:nvSpPr>
          <p:cNvPr id="5" name="Shape 382">
            <a:extLst>
              <a:ext uri="{FF2B5EF4-FFF2-40B4-BE49-F238E27FC236}">
                <a16:creationId xmlns:a16="http://schemas.microsoft.com/office/drawing/2014/main" id="{1C764744-715D-27F3-931B-AA7E356F617B}"/>
              </a:ext>
            </a:extLst>
          </p:cNvPr>
          <p:cNvSpPr>
            <a:spLocks noGrp="1"/>
          </p:cNvSpPr>
          <p:nvPr>
            <p:ph type="body" idx="1"/>
          </p:nvPr>
        </p:nvSpPr>
        <p:spPr>
          <a:xfrm>
            <a:off x="2835563" y="1866769"/>
            <a:ext cx="6871271" cy="2990701"/>
          </a:xfrm>
          <a:prstGeom prst="rect">
            <a:avLst/>
          </a:prstGeom>
          <a:noFill/>
        </p:spPr>
        <p:txBody>
          <a:bodyPr vert="horz" lIns="0" tIns="0" rIns="0" bIns="0" rtlCol="0" anchor="t">
            <a:noAutofit/>
          </a:bodyPr>
          <a:lstStyle/>
          <a:p>
            <a:pPr marL="624840" indent="-624840" defTabSz="164300">
              <a:buSzPct val="75000"/>
              <a:buFont typeface="Chalkboard SE Regular"/>
              <a:buChar char="•"/>
              <a:defRPr sz="1800"/>
            </a:pPr>
            <a:r>
              <a:rPr lang="en-GB" sz="3200" dirty="0">
                <a:solidFill>
                  <a:schemeClr val="tx1"/>
                </a:solidFill>
                <a:latin typeface="Arial Rounded MT Bold"/>
                <a:ea typeface="Comic Sans MS" charset="0"/>
                <a:cs typeface="Comic Sans MS" charset="0"/>
                <a:sym typeface="Chalkboard SE Bold"/>
              </a:rPr>
              <a:t>Daily Mile</a:t>
            </a:r>
          </a:p>
          <a:p>
            <a:pPr marL="624840" indent="-624840" defTabSz="164300">
              <a:buSzPct val="75000"/>
              <a:buFont typeface="Chalkboard SE Regular"/>
              <a:buChar char="•"/>
              <a:defRPr sz="1800"/>
            </a:pPr>
            <a:r>
              <a:rPr lang="en-GB" sz="3200" dirty="0">
                <a:solidFill>
                  <a:schemeClr val="tx1"/>
                </a:solidFill>
                <a:latin typeface="Arial Rounded MT Bold"/>
                <a:ea typeface="Comic Sans MS" charset="0"/>
                <a:cs typeface="Comic Sans MS" charset="0"/>
                <a:sym typeface="Chalkboard SE Bold"/>
              </a:rPr>
              <a:t>Daily meditation and breathing exercises.</a:t>
            </a:r>
          </a:p>
          <a:p>
            <a:pPr marL="624840" indent="-624840" defTabSz="164300">
              <a:buSzPct val="75000"/>
              <a:buFont typeface="Chalkboard SE Regular"/>
              <a:buChar char="•"/>
              <a:defRPr sz="1800"/>
            </a:pPr>
            <a:r>
              <a:rPr lang="en-GB" sz="3200" dirty="0">
                <a:solidFill>
                  <a:schemeClr val="tx1"/>
                </a:solidFill>
                <a:latin typeface="Arial Rounded MT Bold"/>
                <a:ea typeface="Comic Sans MS" charset="0"/>
                <a:cs typeface="Comic Sans MS" charset="0"/>
                <a:sym typeface="Chalkboard SE Bold"/>
              </a:rPr>
              <a:t>Weekly CORE NI wellbeing lessons.</a:t>
            </a:r>
            <a:endParaRPr sz="3200" dirty="0">
              <a:solidFill>
                <a:schemeClr val="tx1"/>
              </a:solidFill>
              <a:latin typeface="Arial Rounded MT Bold"/>
              <a:ea typeface="Comic Sans MS" charset="0"/>
              <a:cs typeface="Comic Sans MS" charset="0"/>
            </a:endParaRPr>
          </a:p>
          <a:p>
            <a:pPr marL="0" indent="0" defTabSz="164300">
              <a:buSzPct val="75000"/>
              <a:buNone/>
              <a:defRPr sz="1800"/>
            </a:pPr>
            <a:endParaRPr sz="3200" dirty="0">
              <a:latin typeface="Arial Rounded MT Bold"/>
              <a:ea typeface="Comic Sans MS" charset="0"/>
              <a:cs typeface="Comic Sans MS" charset="0"/>
            </a:endParaRPr>
          </a:p>
        </p:txBody>
      </p:sp>
      <p:pic>
        <p:nvPicPr>
          <p:cNvPr id="3074" name="Picture 2" descr="Cute Meditation Stock Illustrations ...">
            <a:extLst>
              <a:ext uri="{FF2B5EF4-FFF2-40B4-BE49-F238E27FC236}">
                <a16:creationId xmlns:a16="http://schemas.microsoft.com/office/drawing/2014/main" id="{2C90E726-4680-BB9A-FCC8-7EF2CF51D6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390" y="2205319"/>
            <a:ext cx="1854543" cy="18545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7B97F24-D4A0-4FF4-4073-A3B835038EB2}"/>
              </a:ext>
            </a:extLst>
          </p:cNvPr>
          <p:cNvPicPr>
            <a:picLocks noChangeAspect="1"/>
          </p:cNvPicPr>
          <p:nvPr/>
        </p:nvPicPr>
        <p:blipFill>
          <a:blip r:embed="rId3"/>
          <a:stretch>
            <a:fillRect/>
          </a:stretch>
        </p:blipFill>
        <p:spPr>
          <a:xfrm>
            <a:off x="9810043" y="341008"/>
            <a:ext cx="1732807" cy="1792058"/>
          </a:xfrm>
          <a:prstGeom prst="rect">
            <a:avLst/>
          </a:prstGeom>
        </p:spPr>
      </p:pic>
      <p:pic>
        <p:nvPicPr>
          <p:cNvPr id="7" name="4576708_300.jpeg" descr="Logo&#10;&#10;Description automatically generated">
            <a:extLst>
              <a:ext uri="{FF2B5EF4-FFF2-40B4-BE49-F238E27FC236}">
                <a16:creationId xmlns:a16="http://schemas.microsoft.com/office/drawing/2014/main" id="{63CA8B24-A227-BF55-162B-D131C2FBE006}"/>
              </a:ext>
            </a:extLst>
          </p:cNvPr>
          <p:cNvPicPr/>
          <p:nvPr/>
        </p:nvPicPr>
        <p:blipFill>
          <a:blip r:embed="rId4"/>
          <a:stretch>
            <a:fillRect/>
          </a:stretch>
        </p:blipFill>
        <p:spPr>
          <a:xfrm>
            <a:off x="10802973" y="5584711"/>
            <a:ext cx="588956" cy="588956"/>
          </a:xfrm>
          <a:prstGeom prst="rect">
            <a:avLst/>
          </a:prstGeom>
          <a:ln w="12700">
            <a:miter lim="400000"/>
          </a:ln>
        </p:spPr>
      </p:pic>
      <p:pic>
        <p:nvPicPr>
          <p:cNvPr id="8" name="Picture 7">
            <a:extLst>
              <a:ext uri="{FF2B5EF4-FFF2-40B4-BE49-F238E27FC236}">
                <a16:creationId xmlns:a16="http://schemas.microsoft.com/office/drawing/2014/main" id="{FFAE5A20-230A-C4D4-97AF-1BCECDAD17C7}"/>
              </a:ext>
            </a:extLst>
          </p:cNvPr>
          <p:cNvPicPr>
            <a:picLocks noChangeAspect="1"/>
          </p:cNvPicPr>
          <p:nvPr/>
        </p:nvPicPr>
        <p:blipFill>
          <a:blip r:embed="rId5"/>
          <a:stretch>
            <a:fillRect/>
          </a:stretch>
        </p:blipFill>
        <p:spPr>
          <a:xfrm>
            <a:off x="4184073" y="5169576"/>
            <a:ext cx="3823854" cy="1419225"/>
          </a:xfrm>
          <a:prstGeom prst="rect">
            <a:avLst/>
          </a:prstGeom>
        </p:spPr>
      </p:pic>
    </p:spTree>
    <p:extLst>
      <p:ext uri="{BB962C8B-B14F-4D97-AF65-F5344CB8AC3E}">
        <p14:creationId xmlns:p14="http://schemas.microsoft.com/office/powerpoint/2010/main" val="3185538758"/>
      </p:ext>
    </p:ext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86" name="Shape 386"/>
          <p:cNvSpPr>
            <a:spLocks noGrp="1"/>
          </p:cNvSpPr>
          <p:nvPr>
            <p:ph type="title"/>
          </p:nvPr>
        </p:nvSpPr>
        <p:spPr>
          <a:xfrm>
            <a:off x="2898795" y="544271"/>
            <a:ext cx="6158850" cy="1122507"/>
          </a:xfrm>
          <a:prstGeom prst="rect">
            <a:avLst/>
          </a:prstGeom>
        </p:spPr>
        <p:txBody>
          <a:bodyPr>
            <a:normAutofit/>
          </a:bodyPr>
          <a:lstStyle>
            <a:lvl1pPr>
              <a:defRPr u="sng">
                <a:latin typeface="Chalkboard SE Regular"/>
                <a:ea typeface="Chalkboard SE Regular"/>
                <a:cs typeface="Chalkboard SE Regular"/>
                <a:sym typeface="Chalkboard SE Regular"/>
              </a:defRPr>
            </a:lvl1pPr>
          </a:lstStyle>
          <a:p>
            <a:pPr lvl="0">
              <a:defRPr sz="1800" u="none"/>
            </a:pPr>
            <a:r>
              <a:rPr sz="5600" b="1" dirty="0">
                <a:latin typeface="Arial Rounded MT Bold"/>
                <a:ea typeface="Comic Sans MS" charset="0"/>
                <a:cs typeface="Comic Sans MS" charset="0"/>
              </a:rPr>
              <a:t>The Arts</a:t>
            </a:r>
          </a:p>
        </p:txBody>
      </p:sp>
      <p:sp>
        <p:nvSpPr>
          <p:cNvPr id="387" name="Shape 387"/>
          <p:cNvSpPr/>
          <p:nvPr/>
        </p:nvSpPr>
        <p:spPr>
          <a:xfrm>
            <a:off x="3084174" y="1666778"/>
            <a:ext cx="5788092" cy="4452116"/>
          </a:xfrm>
          <a:prstGeom prst="rect">
            <a:avLst/>
          </a:prstGeom>
          <a:noFill/>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p>
            <a:pPr algn="ctr" defTabSz="410751">
              <a:buSzPct val="75000"/>
              <a:defRPr sz="1800"/>
            </a:pPr>
            <a:r>
              <a:rPr sz="2400" u="sng" kern="0" dirty="0">
                <a:latin typeface="Arial Rounded MT Bold"/>
                <a:ea typeface="Comic Sans MS" charset="0"/>
                <a:cs typeface="Comic Sans MS" charset="0"/>
                <a:sym typeface="Chalkboard SE Bold"/>
              </a:rPr>
              <a:t>Art and Design</a:t>
            </a:r>
            <a:endParaRPr lang="en-GB" sz="2400" u="sng" kern="0" dirty="0">
              <a:latin typeface="Arial Rounded MT Bold"/>
              <a:ea typeface="Comic Sans MS" charset="0"/>
              <a:cs typeface="Comic Sans MS" charset="0"/>
            </a:endParaRPr>
          </a:p>
          <a:p>
            <a:pPr marL="0" lvl="1" algn="ctr" defTabSz="410751">
              <a:buSzPct val="75000"/>
              <a:defRPr sz="1800"/>
            </a:pPr>
            <a:r>
              <a:rPr lang="en-GB" sz="2400" kern="0" dirty="0">
                <a:latin typeface="Arial Rounded MT Bold"/>
                <a:ea typeface="Comic Sans MS" charset="0"/>
                <a:cs typeface="Comic Sans MS" charset="0"/>
                <a:sym typeface="Chalkboard SE Bold"/>
              </a:rPr>
              <a:t>Time to Shine programme</a:t>
            </a:r>
            <a:endParaRPr lang="en-GB" sz="2400" kern="0" dirty="0">
              <a:latin typeface="Arial Rounded MT Bold"/>
              <a:ea typeface="Comic Sans MS" charset="0"/>
              <a:cs typeface="Comic Sans MS" charset="0"/>
            </a:endParaRPr>
          </a:p>
          <a:p>
            <a:pPr marL="0" lvl="1" algn="ctr" defTabSz="410751">
              <a:buSzPct val="75000"/>
              <a:defRPr sz="1800"/>
            </a:pPr>
            <a:endParaRPr sz="2400" kern="0" dirty="0">
              <a:latin typeface="Arial Rounded MT Bold"/>
              <a:ea typeface="Comic Sans MS" charset="0"/>
              <a:cs typeface="Comic Sans MS" charset="0"/>
            </a:endParaRPr>
          </a:p>
          <a:p>
            <a:pPr algn="ctr" defTabSz="410751">
              <a:buSzPct val="75000"/>
              <a:defRPr sz="1800"/>
            </a:pPr>
            <a:r>
              <a:rPr sz="2400" u="sng" kern="0" dirty="0">
                <a:latin typeface="Arial Rounded MT Bold"/>
                <a:ea typeface="Comic Sans MS" charset="0"/>
                <a:cs typeface="Comic Sans MS" charset="0"/>
                <a:sym typeface="Chalkboard SE Bold"/>
              </a:rPr>
              <a:t>Music</a:t>
            </a:r>
            <a:endParaRPr lang="en-GB" sz="2400" u="sng" kern="0" dirty="0">
              <a:latin typeface="Arial Rounded MT Bold"/>
              <a:ea typeface="Comic Sans MS" charset="0"/>
              <a:cs typeface="Comic Sans MS" charset="0"/>
            </a:endParaRPr>
          </a:p>
          <a:p>
            <a:pPr algn="ctr" defTabSz="410751">
              <a:buSzPct val="75000"/>
              <a:defRPr sz="1800"/>
            </a:pPr>
            <a:r>
              <a:rPr lang="en-US" sz="2400" kern="0" dirty="0">
                <a:latin typeface="Arial Rounded MT Bold"/>
                <a:ea typeface="Comic Sans MS" charset="0"/>
                <a:cs typeface="Comic Sans MS" charset="0"/>
                <a:sym typeface="Chalkboard SE Bold"/>
              </a:rPr>
              <a:t>Charanga </a:t>
            </a:r>
            <a:r>
              <a:rPr lang="en-US" sz="2400" kern="0" dirty="0" err="1">
                <a:latin typeface="Arial Rounded MT Bold"/>
                <a:ea typeface="Comic Sans MS" charset="0"/>
                <a:cs typeface="Comic Sans MS" charset="0"/>
                <a:sym typeface="Chalkboard SE Bold"/>
              </a:rPr>
              <a:t>programme</a:t>
            </a:r>
            <a:endParaRPr lang="en-US" sz="2400" kern="0" dirty="0">
              <a:latin typeface="Arial Rounded MT Bold"/>
              <a:ea typeface="Comic Sans MS" charset="0"/>
              <a:cs typeface="Comic Sans MS" charset="0"/>
            </a:endParaRPr>
          </a:p>
          <a:p>
            <a:pPr algn="ctr" defTabSz="410751">
              <a:buSzPct val="75000"/>
              <a:defRPr sz="1800"/>
            </a:pPr>
            <a:r>
              <a:rPr lang="en-GB" sz="2400" kern="0" dirty="0">
                <a:latin typeface="Arial Rounded MT Bold"/>
                <a:ea typeface="Comic Sans MS" charset="0"/>
                <a:cs typeface="Comic Sans MS" charset="0"/>
                <a:sym typeface="Chalkboard SE Bold"/>
              </a:rPr>
              <a:t>Tin Whistle</a:t>
            </a:r>
            <a:endParaRPr sz="2400" kern="0" dirty="0">
              <a:latin typeface="Arial Rounded MT Bold"/>
              <a:ea typeface="Comic Sans MS" charset="0"/>
              <a:cs typeface="Comic Sans MS" charset="0"/>
            </a:endParaRPr>
          </a:p>
          <a:p>
            <a:pPr algn="ctr" defTabSz="410751">
              <a:buSzPct val="75000"/>
              <a:defRPr sz="1800"/>
            </a:pPr>
            <a:endParaRPr lang="en-GB" sz="2400" kern="0" dirty="0">
              <a:latin typeface="Arial Rounded MT Bold"/>
              <a:ea typeface="Comic Sans MS" charset="0"/>
              <a:cs typeface="Comic Sans MS" charset="0"/>
            </a:endParaRPr>
          </a:p>
          <a:p>
            <a:pPr algn="ctr" defTabSz="410751">
              <a:buSzPct val="75000"/>
              <a:defRPr sz="1800"/>
            </a:pPr>
            <a:r>
              <a:rPr sz="2400" u="sng" kern="0" dirty="0">
                <a:latin typeface="Arial Rounded MT Bold"/>
                <a:ea typeface="Comic Sans MS" charset="0"/>
                <a:cs typeface="Comic Sans MS" charset="0"/>
                <a:sym typeface="Chalkboard SE Bold"/>
              </a:rPr>
              <a:t>Drama</a:t>
            </a:r>
            <a:endParaRPr lang="en-GB" sz="2400" u="sng" kern="0" dirty="0">
              <a:latin typeface="Arial Rounded MT Bold"/>
              <a:ea typeface="Comic Sans MS" charset="0"/>
              <a:cs typeface="Comic Sans MS" charset="0"/>
              <a:sym typeface="Chalkboard SE Bold"/>
            </a:endParaRPr>
          </a:p>
          <a:p>
            <a:pPr algn="ctr" defTabSz="410751">
              <a:buSzPct val="75000"/>
              <a:defRPr sz="1800"/>
            </a:pPr>
            <a:r>
              <a:rPr lang="en-GB" sz="2400" kern="0" dirty="0">
                <a:latin typeface="Arial Rounded MT Bold"/>
                <a:ea typeface="Comic Sans MS" charset="0"/>
                <a:cs typeface="Comic Sans MS" charset="0"/>
                <a:sym typeface="Chalkboard SE Bold"/>
              </a:rPr>
              <a:t>Role play</a:t>
            </a:r>
          </a:p>
          <a:p>
            <a:pPr algn="ctr" defTabSz="410751">
              <a:buSzPct val="75000"/>
              <a:defRPr sz="1800"/>
            </a:pPr>
            <a:r>
              <a:rPr lang="en-GB" sz="2400" kern="0" dirty="0">
                <a:latin typeface="Arial Rounded MT Bold"/>
                <a:ea typeface="Comic Sans MS" charset="0"/>
                <a:cs typeface="Comic Sans MS" charset="0"/>
                <a:sym typeface="Chalkboard SE Bold"/>
              </a:rPr>
              <a:t>Hot Seating</a:t>
            </a:r>
          </a:p>
          <a:p>
            <a:pPr algn="ctr" defTabSz="410751">
              <a:buSzPct val="75000"/>
              <a:defRPr sz="1800"/>
            </a:pPr>
            <a:r>
              <a:rPr lang="en-GB" sz="2400" kern="0" dirty="0">
                <a:latin typeface="Arial Rounded MT Bold"/>
                <a:ea typeface="Comic Sans MS" charset="0"/>
                <a:cs typeface="Comic Sans MS" charset="0"/>
                <a:sym typeface="Chalkboard SE Bold"/>
              </a:rPr>
              <a:t>Theatre Performances</a:t>
            </a:r>
            <a:endParaRPr sz="2400" kern="0" dirty="0">
              <a:latin typeface="Arial Rounded MT Bold"/>
              <a:ea typeface="Comic Sans MS" charset="0"/>
              <a:cs typeface="Comic Sans MS" charset="0"/>
            </a:endParaRPr>
          </a:p>
          <a:p>
            <a:pPr algn="ctr" defTabSz="410751">
              <a:buSzPct val="75000"/>
              <a:defRPr sz="1800"/>
            </a:pPr>
            <a:endParaRPr lang="en-US" sz="2531" kern="0" dirty="0">
              <a:solidFill>
                <a:sysClr val="windowText" lastClr="000000"/>
              </a:solidFill>
              <a:latin typeface="Comic Sans MS" charset="0"/>
              <a:ea typeface="Comic Sans MS" charset="0"/>
              <a:cs typeface="Comic Sans MS" charset="0"/>
            </a:endParaRPr>
          </a:p>
        </p:txBody>
      </p:sp>
      <p:pic>
        <p:nvPicPr>
          <p:cNvPr id="3" name="4576708_300.jpeg" descr="Logo&#10;&#10;Description automatically generated">
            <a:extLst>
              <a:ext uri="{FF2B5EF4-FFF2-40B4-BE49-F238E27FC236}">
                <a16:creationId xmlns:a16="http://schemas.microsoft.com/office/drawing/2014/main" id="{2B010184-A6AF-AE03-F604-F86F1D8F64CB}"/>
              </a:ext>
            </a:extLst>
          </p:cNvPr>
          <p:cNvPicPr/>
          <p:nvPr/>
        </p:nvPicPr>
        <p:blipFill>
          <a:blip r:embed="rId2"/>
          <a:stretch>
            <a:fillRect/>
          </a:stretch>
        </p:blipFill>
        <p:spPr>
          <a:xfrm>
            <a:off x="10802973" y="5584711"/>
            <a:ext cx="588956" cy="588956"/>
          </a:xfrm>
          <a:prstGeom prst="rect">
            <a:avLst/>
          </a:prstGeom>
          <a:ln w="12700">
            <a:miter lim="400000"/>
          </a:ln>
        </p:spPr>
      </p:pic>
      <p:pic>
        <p:nvPicPr>
          <p:cNvPr id="2050" name="Picture 2" descr="Generation G-17G Tin Whistle – Brass ...">
            <a:extLst>
              <a:ext uri="{FF2B5EF4-FFF2-40B4-BE49-F238E27FC236}">
                <a16:creationId xmlns:a16="http://schemas.microsoft.com/office/drawing/2014/main" id="{ADF7A444-7A27-F562-FA57-C2A1C4F32D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222911">
            <a:off x="9757858" y="1435221"/>
            <a:ext cx="1516674" cy="186956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C21F7E5-7003-D2C8-8226-FD38DDE6A579}"/>
              </a:ext>
            </a:extLst>
          </p:cNvPr>
          <p:cNvPicPr>
            <a:picLocks noChangeAspect="1"/>
          </p:cNvPicPr>
          <p:nvPr/>
        </p:nvPicPr>
        <p:blipFill>
          <a:blip r:embed="rId4"/>
          <a:stretch>
            <a:fillRect/>
          </a:stretch>
        </p:blipFill>
        <p:spPr>
          <a:xfrm>
            <a:off x="612981" y="722223"/>
            <a:ext cx="1847498" cy="1889109"/>
          </a:xfrm>
          <a:prstGeom prst="rect">
            <a:avLst/>
          </a:prstGeom>
        </p:spPr>
      </p:pic>
      <p:pic>
        <p:nvPicPr>
          <p:cNvPr id="4" name="Picture 3">
            <a:extLst>
              <a:ext uri="{FF2B5EF4-FFF2-40B4-BE49-F238E27FC236}">
                <a16:creationId xmlns:a16="http://schemas.microsoft.com/office/drawing/2014/main" id="{4B59450A-D825-3019-AD65-8F903074DF1E}"/>
              </a:ext>
            </a:extLst>
          </p:cNvPr>
          <p:cNvPicPr>
            <a:picLocks noChangeAspect="1"/>
          </p:cNvPicPr>
          <p:nvPr/>
        </p:nvPicPr>
        <p:blipFill>
          <a:blip r:embed="rId5"/>
          <a:stretch>
            <a:fillRect/>
          </a:stretch>
        </p:blipFill>
        <p:spPr>
          <a:xfrm>
            <a:off x="548013" y="4246669"/>
            <a:ext cx="1912466" cy="1658529"/>
          </a:xfrm>
          <a:prstGeom prst="rect">
            <a:avLst/>
          </a:prstGeom>
        </p:spPr>
      </p:pic>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76791" y="936164"/>
            <a:ext cx="8219706" cy="3918873"/>
          </a:xfrm>
          <a:noFill/>
        </p:spPr>
        <p:txBody>
          <a:bodyPr>
            <a:normAutofit fontScale="90000"/>
          </a:bodyPr>
          <a:lstStyle/>
          <a:p>
            <a:r>
              <a:rPr lang="en-GB" b="1" dirty="0">
                <a:latin typeface="Arial Rounded MT Bold"/>
              </a:rPr>
              <a:t>General Points</a:t>
            </a:r>
            <a:br>
              <a:rPr lang="en-GB" dirty="0">
                <a:latin typeface="Arial Rounded MT Bold"/>
              </a:rPr>
            </a:br>
            <a:r>
              <a:rPr lang="en-GB" dirty="0">
                <a:latin typeface="Arial Rounded MT Bold"/>
              </a:rPr>
              <a:t>During school hours, please use the main Glen Road gate.</a:t>
            </a:r>
            <a:br>
              <a:rPr lang="en-GB" dirty="0">
                <a:latin typeface="Arial Rounded MT Bold"/>
              </a:rPr>
            </a:br>
            <a:br>
              <a:rPr lang="en-GB" dirty="0">
                <a:latin typeface="Arial Rounded MT Bold"/>
              </a:rPr>
            </a:br>
            <a:r>
              <a:rPr lang="en-GB" dirty="0">
                <a:latin typeface="Arial Rounded MT Bold"/>
              </a:rPr>
              <a:t>Please ensure any other gates used are closed behind you in the interest of health and safety.</a:t>
            </a:r>
          </a:p>
        </p:txBody>
      </p:sp>
      <p:pic>
        <p:nvPicPr>
          <p:cNvPr id="5" name="4576708_300.jpeg" descr="Logo&#10;&#10;Description automatically generated">
            <a:extLst>
              <a:ext uri="{FF2B5EF4-FFF2-40B4-BE49-F238E27FC236}">
                <a16:creationId xmlns:a16="http://schemas.microsoft.com/office/drawing/2014/main" id="{1B77028D-6373-9C0D-082C-C7405AF50F11}"/>
              </a:ext>
            </a:extLst>
          </p:cNvPr>
          <p:cNvPicPr/>
          <p:nvPr/>
        </p:nvPicPr>
        <p:blipFill>
          <a:blip r:embed="rId2"/>
          <a:stretch>
            <a:fillRect/>
          </a:stretch>
        </p:blipFill>
        <p:spPr>
          <a:xfrm>
            <a:off x="10802973" y="5584711"/>
            <a:ext cx="588956" cy="588956"/>
          </a:xfrm>
          <a:prstGeom prst="rect">
            <a:avLst/>
          </a:prstGeom>
          <a:ln w="12700">
            <a:miter lim="400000"/>
          </a:ln>
        </p:spPr>
      </p:pic>
      <p:pic>
        <p:nvPicPr>
          <p:cNvPr id="3" name="Picture 2">
            <a:extLst>
              <a:ext uri="{FF2B5EF4-FFF2-40B4-BE49-F238E27FC236}">
                <a16:creationId xmlns:a16="http://schemas.microsoft.com/office/drawing/2014/main" id="{B97D865A-434F-5D85-8DF6-A0835EEFF90B}"/>
              </a:ext>
            </a:extLst>
          </p:cNvPr>
          <p:cNvPicPr>
            <a:picLocks noChangeAspect="1"/>
          </p:cNvPicPr>
          <p:nvPr/>
        </p:nvPicPr>
        <p:blipFill>
          <a:blip r:embed="rId3"/>
          <a:stretch>
            <a:fillRect/>
          </a:stretch>
        </p:blipFill>
        <p:spPr>
          <a:xfrm>
            <a:off x="5456295" y="4945006"/>
            <a:ext cx="1279409" cy="1279409"/>
          </a:xfrm>
          <a:prstGeom prst="rect">
            <a:avLst/>
          </a:prstGeom>
        </p:spPr>
      </p:pic>
    </p:spTree>
    <p:extLst>
      <p:ext uri="{BB962C8B-B14F-4D97-AF65-F5344CB8AC3E}">
        <p14:creationId xmlns:p14="http://schemas.microsoft.com/office/powerpoint/2010/main" val="1905595931"/>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46063" y="960988"/>
            <a:ext cx="8219706" cy="3918873"/>
          </a:xfrm>
          <a:noFill/>
        </p:spPr>
        <p:txBody>
          <a:bodyPr>
            <a:normAutofit/>
          </a:bodyPr>
          <a:lstStyle/>
          <a:p>
            <a:r>
              <a:rPr lang="en-GB" b="1" dirty="0">
                <a:latin typeface="Arial Rounded MT Bold"/>
              </a:rPr>
              <a:t>General Points</a:t>
            </a:r>
            <a:br>
              <a:rPr lang="en-GB" dirty="0">
                <a:latin typeface="Arial Rounded MT Bold"/>
              </a:rPr>
            </a:br>
            <a:r>
              <a:rPr lang="en-GB" dirty="0">
                <a:latin typeface="Arial Rounded MT Bold"/>
              </a:rPr>
              <a:t>Please remember that dogs are not allowed in the school grounds.</a:t>
            </a:r>
          </a:p>
        </p:txBody>
      </p:sp>
      <p:pic>
        <p:nvPicPr>
          <p:cNvPr id="5" name="4576708_300.jpeg" descr="Logo&#10;&#10;Description automatically generated">
            <a:extLst>
              <a:ext uri="{FF2B5EF4-FFF2-40B4-BE49-F238E27FC236}">
                <a16:creationId xmlns:a16="http://schemas.microsoft.com/office/drawing/2014/main" id="{1B77028D-6373-9C0D-082C-C7405AF50F11}"/>
              </a:ext>
            </a:extLst>
          </p:cNvPr>
          <p:cNvPicPr/>
          <p:nvPr/>
        </p:nvPicPr>
        <p:blipFill>
          <a:blip r:embed="rId2"/>
          <a:stretch>
            <a:fillRect/>
          </a:stretch>
        </p:blipFill>
        <p:spPr>
          <a:xfrm>
            <a:off x="10802973" y="5584711"/>
            <a:ext cx="588956" cy="588956"/>
          </a:xfrm>
          <a:prstGeom prst="rect">
            <a:avLst/>
          </a:prstGeom>
          <a:ln w="12700">
            <a:miter lim="400000"/>
          </a:ln>
        </p:spPr>
      </p:pic>
      <p:pic>
        <p:nvPicPr>
          <p:cNvPr id="1026" name="Picture 2" descr="1,400+ No Dogs Allowed Sign Stock Photos, Pictures &amp; Royalty ...">
            <a:extLst>
              <a:ext uri="{FF2B5EF4-FFF2-40B4-BE49-F238E27FC236}">
                <a16:creationId xmlns:a16="http://schemas.microsoft.com/office/drawing/2014/main" id="{9FEE2669-0571-6859-F2E0-552F6DB833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8675" y="4763967"/>
            <a:ext cx="1457325" cy="14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4743976"/>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38687" y="705345"/>
            <a:ext cx="9764285" cy="5468322"/>
          </a:xfrm>
          <a:noFill/>
        </p:spPr>
        <p:txBody>
          <a:bodyPr>
            <a:normAutofit fontScale="90000"/>
          </a:bodyPr>
          <a:lstStyle/>
          <a:p>
            <a:pPr algn="l"/>
            <a:br>
              <a:rPr lang="en-GB" b="1" dirty="0">
                <a:latin typeface="Arial Rounded MT Bold"/>
              </a:rPr>
            </a:br>
            <a:r>
              <a:rPr lang="en-GB" b="1" dirty="0">
                <a:latin typeface="Arial Rounded MT Bold"/>
              </a:rPr>
              <a:t>                              General Points</a:t>
            </a:r>
            <a:br>
              <a:rPr lang="en-GB" b="1" dirty="0">
                <a:latin typeface="Arial Rounded MT Bold"/>
              </a:rPr>
            </a:br>
            <a:r>
              <a:rPr lang="en-GB" sz="2700" dirty="0">
                <a:latin typeface="Arial Rounded MT Bold" panose="020F0704030504030204" pitchFamily="34" charset="0"/>
              </a:rPr>
              <a:t>We operate a strict NO mobile phone policy at all times. </a:t>
            </a:r>
            <a:br>
              <a:rPr lang="en-GB" sz="2700" dirty="0">
                <a:latin typeface="Arial Rounded MT Bold" panose="020F0704030504030204" pitchFamily="34" charset="0"/>
              </a:rPr>
            </a:br>
            <a:r>
              <a:rPr lang="en-GB" sz="2700" dirty="0">
                <a:latin typeface="Arial Rounded MT Bold" panose="020F0704030504030204" pitchFamily="34" charset="0"/>
              </a:rPr>
              <a:t>Should you need to contact your child, please do so via the main office. </a:t>
            </a:r>
            <a:br>
              <a:rPr lang="en-GB" sz="2700" dirty="0">
                <a:latin typeface="Arial Rounded MT Bold" panose="020F0704030504030204" pitchFamily="34" charset="0"/>
              </a:rPr>
            </a:br>
            <a:br>
              <a:rPr lang="en-GB" sz="2700" dirty="0">
                <a:latin typeface="Arial Rounded MT Bold" panose="020F0704030504030204" pitchFamily="34" charset="0"/>
              </a:rPr>
            </a:br>
            <a:r>
              <a:rPr lang="en-GB" sz="2700" dirty="0">
                <a:latin typeface="Arial Rounded MT Bold" panose="020F0704030504030204" pitchFamily="34" charset="0"/>
              </a:rPr>
              <a:t>If there are exceptional circumstances as to why your child needs to bring a mobile phone to school, it MUST be switched off before entering the school grounds and left at reception BEFORE arriving to the playground or classroom.</a:t>
            </a:r>
            <a:br>
              <a:rPr lang="en-GB" sz="2700" dirty="0">
                <a:latin typeface="Arial Rounded MT Bold" panose="020F0704030504030204" pitchFamily="34" charset="0"/>
              </a:rPr>
            </a:br>
            <a:br>
              <a:rPr lang="en-GB" sz="2700" dirty="0">
                <a:latin typeface="Arial Rounded MT Bold" panose="020F0704030504030204" pitchFamily="34" charset="0"/>
              </a:rPr>
            </a:br>
            <a:r>
              <a:rPr lang="en-GB" sz="2700" dirty="0">
                <a:latin typeface="Arial Rounded MT Bold" panose="020F0704030504030204" pitchFamily="34" charset="0"/>
              </a:rPr>
              <a:t> Mobile phones can be collected at the end of the school day and MUST remain OFF until outside the school grounds. </a:t>
            </a:r>
            <a:br>
              <a:rPr lang="en-GB" dirty="0"/>
            </a:br>
            <a:br>
              <a:rPr lang="en-GB" dirty="0">
                <a:latin typeface="Arial Rounded MT Bold"/>
              </a:rPr>
            </a:br>
            <a:endParaRPr lang="en-GB" dirty="0">
              <a:latin typeface="Arial Rounded MT Bold"/>
            </a:endParaRPr>
          </a:p>
        </p:txBody>
      </p:sp>
      <p:pic>
        <p:nvPicPr>
          <p:cNvPr id="5" name="4576708_300.jpeg" descr="Logo&#10;&#10;Description automatically generated">
            <a:extLst>
              <a:ext uri="{FF2B5EF4-FFF2-40B4-BE49-F238E27FC236}">
                <a16:creationId xmlns:a16="http://schemas.microsoft.com/office/drawing/2014/main" id="{1B77028D-6373-9C0D-082C-C7405AF50F11}"/>
              </a:ext>
            </a:extLst>
          </p:cNvPr>
          <p:cNvPicPr/>
          <p:nvPr/>
        </p:nvPicPr>
        <p:blipFill>
          <a:blip r:embed="rId2"/>
          <a:stretch>
            <a:fillRect/>
          </a:stretch>
        </p:blipFill>
        <p:spPr>
          <a:xfrm>
            <a:off x="10802973" y="5584711"/>
            <a:ext cx="588956" cy="588956"/>
          </a:xfrm>
          <a:prstGeom prst="rect">
            <a:avLst/>
          </a:prstGeom>
          <a:ln w="12700">
            <a:miter lim="400000"/>
          </a:ln>
        </p:spPr>
      </p:pic>
      <p:pic>
        <p:nvPicPr>
          <p:cNvPr id="6146" name="Picture 2" descr="Free Vectors | iPhone">
            <a:extLst>
              <a:ext uri="{FF2B5EF4-FFF2-40B4-BE49-F238E27FC236}">
                <a16:creationId xmlns:a16="http://schemas.microsoft.com/office/drawing/2014/main" id="{09469046-86D5-2D1A-4B87-2069BB56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41898" y="254843"/>
            <a:ext cx="1158601" cy="1158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5571891"/>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4576708_300.jpeg" descr="Logo&#10;&#10;Description automatically generated">
            <a:extLst>
              <a:ext uri="{FF2B5EF4-FFF2-40B4-BE49-F238E27FC236}">
                <a16:creationId xmlns:a16="http://schemas.microsoft.com/office/drawing/2014/main" id="{1B77028D-6373-9C0D-082C-C7405AF50F11}"/>
              </a:ext>
            </a:extLst>
          </p:cNvPr>
          <p:cNvPicPr/>
          <p:nvPr/>
        </p:nvPicPr>
        <p:blipFill>
          <a:blip r:embed="rId2"/>
          <a:stretch>
            <a:fillRect/>
          </a:stretch>
        </p:blipFill>
        <p:spPr>
          <a:xfrm>
            <a:off x="10802973" y="5584711"/>
            <a:ext cx="588956" cy="588956"/>
          </a:xfrm>
          <a:prstGeom prst="rect">
            <a:avLst/>
          </a:prstGeom>
          <a:ln w="12700">
            <a:miter lim="400000"/>
          </a:ln>
        </p:spPr>
      </p:pic>
      <p:pic>
        <p:nvPicPr>
          <p:cNvPr id="4" name="Picture 3" descr="A red and white advertisement&#10;&#10;Description automatically generated">
            <a:extLst>
              <a:ext uri="{FF2B5EF4-FFF2-40B4-BE49-F238E27FC236}">
                <a16:creationId xmlns:a16="http://schemas.microsoft.com/office/drawing/2014/main" id="{01CEAADE-A1E2-8B82-EEF5-2926EF5FDF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9872" y="1573618"/>
            <a:ext cx="4492256" cy="4492256"/>
          </a:xfrm>
          <a:prstGeom prst="rect">
            <a:avLst/>
          </a:prstGeom>
        </p:spPr>
      </p:pic>
      <p:sp>
        <p:nvSpPr>
          <p:cNvPr id="13" name="TextBox 12">
            <a:extLst>
              <a:ext uri="{FF2B5EF4-FFF2-40B4-BE49-F238E27FC236}">
                <a16:creationId xmlns:a16="http://schemas.microsoft.com/office/drawing/2014/main" id="{26630B0E-EAD4-4855-5C29-C589A80706BA}"/>
              </a:ext>
            </a:extLst>
          </p:cNvPr>
          <p:cNvSpPr txBox="1"/>
          <p:nvPr/>
        </p:nvSpPr>
        <p:spPr>
          <a:xfrm>
            <a:off x="4599467" y="749595"/>
            <a:ext cx="3773671" cy="707886"/>
          </a:xfrm>
          <a:prstGeom prst="rect">
            <a:avLst/>
          </a:prstGeom>
          <a:noFill/>
        </p:spPr>
        <p:txBody>
          <a:bodyPr wrap="square" rtlCol="0">
            <a:spAutoFit/>
          </a:bodyPr>
          <a:lstStyle/>
          <a:p>
            <a:r>
              <a:rPr lang="en-GB" sz="4000" dirty="0">
                <a:latin typeface="Arial Rounded MT Bold" panose="020F0704030504030204" pitchFamily="34" charset="0"/>
              </a:rPr>
              <a:t>After Schools</a:t>
            </a:r>
          </a:p>
        </p:txBody>
      </p:sp>
      <p:sp>
        <p:nvSpPr>
          <p:cNvPr id="16" name="TextBox 15">
            <a:extLst>
              <a:ext uri="{FF2B5EF4-FFF2-40B4-BE49-F238E27FC236}">
                <a16:creationId xmlns:a16="http://schemas.microsoft.com/office/drawing/2014/main" id="{AC1E3713-37B6-DBC9-4C84-A2C068639B19}"/>
              </a:ext>
            </a:extLst>
          </p:cNvPr>
          <p:cNvSpPr txBox="1"/>
          <p:nvPr/>
        </p:nvSpPr>
        <p:spPr>
          <a:xfrm>
            <a:off x="1063254" y="2828835"/>
            <a:ext cx="2371061" cy="1477328"/>
          </a:xfrm>
          <a:prstGeom prst="rect">
            <a:avLst/>
          </a:prstGeom>
          <a:noFill/>
        </p:spPr>
        <p:txBody>
          <a:bodyPr wrap="square" rtlCol="0">
            <a:spAutoFit/>
          </a:bodyPr>
          <a:lstStyle/>
          <a:p>
            <a:r>
              <a:rPr lang="en-GB" dirty="0">
                <a:latin typeface="Arial Rounded MT Bold" panose="020F0704030504030204" pitchFamily="34" charset="0"/>
              </a:rPr>
              <a:t>Pupils attending  sports after schools </a:t>
            </a:r>
            <a:r>
              <a:rPr lang="en-GB">
                <a:latin typeface="Arial Rounded MT Bold" panose="020F0704030504030204" pitchFamily="34" charset="0"/>
              </a:rPr>
              <a:t>should  wear P</a:t>
            </a:r>
            <a:r>
              <a:rPr lang="en-GB" dirty="0">
                <a:latin typeface="Arial Rounded MT Bold" panose="020F0704030504030204" pitchFamily="34" charset="0"/>
              </a:rPr>
              <a:t>.E gear to school.</a:t>
            </a:r>
          </a:p>
        </p:txBody>
      </p:sp>
    </p:spTree>
    <p:extLst>
      <p:ext uri="{BB962C8B-B14F-4D97-AF65-F5344CB8AC3E}">
        <p14:creationId xmlns:p14="http://schemas.microsoft.com/office/powerpoint/2010/main" val="644820874"/>
      </p:ext>
    </p:ext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052" name="Picture 4" descr="Russell Lower School - We are an allergy aware school">
            <a:extLst>
              <a:ext uri="{FF2B5EF4-FFF2-40B4-BE49-F238E27FC236}">
                <a16:creationId xmlns:a16="http://schemas.microsoft.com/office/drawing/2014/main" id="{4CF6E70B-6A03-1C9F-B8E0-D516883E83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9394" y="885226"/>
            <a:ext cx="5469282" cy="272096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2FA1C754-BCD2-0F22-2563-86E2F9D99FAC}"/>
              </a:ext>
            </a:extLst>
          </p:cNvPr>
          <p:cNvPicPr>
            <a:picLocks noChangeAspect="1"/>
          </p:cNvPicPr>
          <p:nvPr/>
        </p:nvPicPr>
        <p:blipFill>
          <a:blip r:embed="rId3"/>
          <a:stretch>
            <a:fillRect/>
          </a:stretch>
        </p:blipFill>
        <p:spPr>
          <a:xfrm>
            <a:off x="961135" y="853207"/>
            <a:ext cx="2958888" cy="2736972"/>
          </a:xfrm>
          <a:prstGeom prst="rect">
            <a:avLst/>
          </a:prstGeom>
        </p:spPr>
      </p:pic>
      <p:pic>
        <p:nvPicPr>
          <p:cNvPr id="3" name="Picture 2">
            <a:extLst>
              <a:ext uri="{FF2B5EF4-FFF2-40B4-BE49-F238E27FC236}">
                <a16:creationId xmlns:a16="http://schemas.microsoft.com/office/drawing/2014/main" id="{2138417A-8630-4738-6476-8C196ABE71D2}"/>
              </a:ext>
            </a:extLst>
          </p:cNvPr>
          <p:cNvPicPr>
            <a:picLocks noChangeAspect="1"/>
          </p:cNvPicPr>
          <p:nvPr/>
        </p:nvPicPr>
        <p:blipFill>
          <a:blip r:embed="rId4"/>
          <a:stretch>
            <a:fillRect/>
          </a:stretch>
        </p:blipFill>
        <p:spPr>
          <a:xfrm>
            <a:off x="414902" y="4928108"/>
            <a:ext cx="1367556" cy="1129479"/>
          </a:xfrm>
          <a:prstGeom prst="rect">
            <a:avLst/>
          </a:prstGeom>
        </p:spPr>
      </p:pic>
      <p:pic>
        <p:nvPicPr>
          <p:cNvPr id="4" name="Picture 3">
            <a:extLst>
              <a:ext uri="{FF2B5EF4-FFF2-40B4-BE49-F238E27FC236}">
                <a16:creationId xmlns:a16="http://schemas.microsoft.com/office/drawing/2014/main" id="{DCF486DC-B5CE-4097-12CB-8287A77241C1}"/>
              </a:ext>
            </a:extLst>
          </p:cNvPr>
          <p:cNvPicPr>
            <a:picLocks noChangeAspect="1"/>
          </p:cNvPicPr>
          <p:nvPr/>
        </p:nvPicPr>
        <p:blipFill>
          <a:blip r:embed="rId5"/>
          <a:stretch>
            <a:fillRect/>
          </a:stretch>
        </p:blipFill>
        <p:spPr>
          <a:xfrm>
            <a:off x="4814240" y="4790504"/>
            <a:ext cx="890307" cy="1097458"/>
          </a:xfrm>
          <a:prstGeom prst="rect">
            <a:avLst/>
          </a:prstGeom>
        </p:spPr>
      </p:pic>
      <p:pic>
        <p:nvPicPr>
          <p:cNvPr id="5" name="Picture 4">
            <a:extLst>
              <a:ext uri="{FF2B5EF4-FFF2-40B4-BE49-F238E27FC236}">
                <a16:creationId xmlns:a16="http://schemas.microsoft.com/office/drawing/2014/main" id="{A55866CD-8AA1-1BFF-597E-83EA2CA45DDB}"/>
              </a:ext>
            </a:extLst>
          </p:cNvPr>
          <p:cNvPicPr>
            <a:picLocks noChangeAspect="1"/>
          </p:cNvPicPr>
          <p:nvPr/>
        </p:nvPicPr>
        <p:blipFill>
          <a:blip r:embed="rId6"/>
          <a:stretch>
            <a:fillRect/>
          </a:stretch>
        </p:blipFill>
        <p:spPr>
          <a:xfrm>
            <a:off x="8973678" y="4790504"/>
            <a:ext cx="1267083" cy="1267083"/>
          </a:xfrm>
          <a:prstGeom prst="rect">
            <a:avLst/>
          </a:prstGeom>
        </p:spPr>
      </p:pic>
    </p:spTree>
    <p:extLst>
      <p:ext uri="{BB962C8B-B14F-4D97-AF65-F5344CB8AC3E}">
        <p14:creationId xmlns:p14="http://schemas.microsoft.com/office/powerpoint/2010/main" val="68288205"/>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09203" y="949911"/>
            <a:ext cx="9490230" cy="3844031"/>
          </a:xfrm>
          <a:noFill/>
        </p:spPr>
        <p:txBody>
          <a:bodyPr>
            <a:normAutofit fontScale="90000"/>
          </a:bodyPr>
          <a:lstStyle/>
          <a:p>
            <a:pPr algn="l">
              <a:defRPr>
                <a:solidFill>
                  <a:srgbClr val="FFFFFF"/>
                </a:solidFill>
              </a:defRPr>
            </a:pPr>
            <a:r>
              <a:rPr lang="en-GB" dirty="0">
                <a:solidFill>
                  <a:schemeClr val="tx1"/>
                </a:solidFill>
                <a:latin typeface="Arial Rounded MT Bold" panose="020F0704030504030204" pitchFamily="34" charset="0"/>
              </a:rPr>
              <a:t>Individual Parent/Teacher meetings will take place week beginning 10</a:t>
            </a:r>
            <a:r>
              <a:rPr lang="en-GB" baseline="30000" dirty="0">
                <a:solidFill>
                  <a:schemeClr val="tx1"/>
                </a:solidFill>
                <a:latin typeface="Arial Rounded MT Bold" panose="020F0704030504030204" pitchFamily="34" charset="0"/>
              </a:rPr>
              <a:t>th </a:t>
            </a:r>
            <a:r>
              <a:rPr lang="en-GB" dirty="0">
                <a:solidFill>
                  <a:schemeClr val="tx1"/>
                </a:solidFill>
                <a:latin typeface="Arial Rounded MT Bold" panose="020F0704030504030204" pitchFamily="34" charset="0"/>
              </a:rPr>
              <a:t>November. </a:t>
            </a:r>
            <a:br>
              <a:rPr lang="en-GB" dirty="0">
                <a:solidFill>
                  <a:schemeClr val="tx1"/>
                </a:solidFill>
                <a:latin typeface="Arial Rounded MT Bold" panose="020F0704030504030204" pitchFamily="34" charset="0"/>
              </a:rPr>
            </a:br>
            <a:br>
              <a:rPr lang="en-GB" dirty="0">
                <a:solidFill>
                  <a:schemeClr val="tx1"/>
                </a:solidFill>
                <a:latin typeface="Arial Rounded MT Bold" panose="020F0704030504030204" pitchFamily="34" charset="0"/>
              </a:rPr>
            </a:br>
            <a:r>
              <a:rPr lang="en-GB" dirty="0">
                <a:solidFill>
                  <a:schemeClr val="tx1"/>
                </a:solidFill>
                <a:latin typeface="Arial Rounded MT Bold" panose="020F0704030504030204" pitchFamily="34" charset="0"/>
              </a:rPr>
              <a:t>In accordance with school policy please make an appointment through the office if you wish to speak to the class teacher.</a:t>
            </a:r>
          </a:p>
        </p:txBody>
      </p:sp>
      <p:pic>
        <p:nvPicPr>
          <p:cNvPr id="5" name="4576708_300.jpeg" descr="Logo&#10;&#10;Description automatically generated">
            <a:extLst>
              <a:ext uri="{FF2B5EF4-FFF2-40B4-BE49-F238E27FC236}">
                <a16:creationId xmlns:a16="http://schemas.microsoft.com/office/drawing/2014/main" id="{1B77028D-6373-9C0D-082C-C7405AF50F11}"/>
              </a:ext>
            </a:extLst>
          </p:cNvPr>
          <p:cNvPicPr/>
          <p:nvPr/>
        </p:nvPicPr>
        <p:blipFill>
          <a:blip r:embed="rId2"/>
          <a:stretch>
            <a:fillRect/>
          </a:stretch>
        </p:blipFill>
        <p:spPr>
          <a:xfrm>
            <a:off x="10802973" y="5584711"/>
            <a:ext cx="588956" cy="588956"/>
          </a:xfrm>
          <a:prstGeom prst="rect">
            <a:avLst/>
          </a:prstGeom>
          <a:ln w="12700">
            <a:miter lim="400000"/>
          </a:ln>
        </p:spPr>
      </p:pic>
      <p:pic>
        <p:nvPicPr>
          <p:cNvPr id="3" name="Picture 2">
            <a:extLst>
              <a:ext uri="{FF2B5EF4-FFF2-40B4-BE49-F238E27FC236}">
                <a16:creationId xmlns:a16="http://schemas.microsoft.com/office/drawing/2014/main" id="{1CDD77A1-31DA-6DBE-576F-8294A9FF1B69}"/>
              </a:ext>
            </a:extLst>
          </p:cNvPr>
          <p:cNvPicPr>
            <a:picLocks noChangeAspect="1"/>
          </p:cNvPicPr>
          <p:nvPr/>
        </p:nvPicPr>
        <p:blipFill>
          <a:blip r:embed="rId3"/>
          <a:stretch>
            <a:fillRect/>
          </a:stretch>
        </p:blipFill>
        <p:spPr>
          <a:xfrm>
            <a:off x="4306750" y="5047746"/>
            <a:ext cx="2999572" cy="1720685"/>
          </a:xfrm>
          <a:prstGeom prst="rect">
            <a:avLst/>
          </a:prstGeom>
        </p:spPr>
      </p:pic>
    </p:spTree>
    <p:extLst>
      <p:ext uri="{BB962C8B-B14F-4D97-AF65-F5344CB8AC3E}">
        <p14:creationId xmlns:p14="http://schemas.microsoft.com/office/powerpoint/2010/main" val="2750483737"/>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91525">
              <a:srgbClr val="00B0F0"/>
            </a:gs>
            <a:gs pos="84051">
              <a:srgbClr val="00B0F0"/>
            </a:gs>
            <a:gs pos="100000">
              <a:srgbClr val="2886B7"/>
            </a:gs>
            <a:gs pos="100000">
              <a:srgbClr val="4897AF"/>
            </a:gs>
            <a:gs pos="0">
              <a:srgbClr val="0070C0"/>
            </a:gs>
            <a:gs pos="100000">
              <a:schemeClr val="accent1">
                <a:lumMod val="45000"/>
                <a:lumOff val="55000"/>
              </a:schemeClr>
            </a:gs>
            <a:gs pos="99000">
              <a:schemeClr val="accent1">
                <a:lumMod val="45000"/>
                <a:lumOff val="55000"/>
              </a:schemeClr>
            </a:gs>
            <a:gs pos="45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86147" y="1734497"/>
            <a:ext cx="8219706" cy="2132859"/>
          </a:xfrm>
          <a:noFill/>
        </p:spPr>
        <p:txBody>
          <a:bodyPr>
            <a:normAutofit fontScale="90000"/>
          </a:bodyPr>
          <a:lstStyle/>
          <a:p>
            <a:pPr algn="l"/>
            <a:r>
              <a:rPr lang="en-GB" dirty="0">
                <a:latin typeface="Arial Rounded MT Bold"/>
              </a:rPr>
              <a:t>We hope your child has an enjoyable learning experience in Year 5.</a:t>
            </a:r>
            <a:br>
              <a:rPr lang="en-GB" dirty="0">
                <a:latin typeface="Arial Rounded MT Bold"/>
              </a:rPr>
            </a:br>
            <a:br>
              <a:rPr lang="en-GB" dirty="0">
                <a:latin typeface="Arial Rounded MT Bold"/>
              </a:rPr>
            </a:br>
            <a:r>
              <a:rPr lang="en-GB" dirty="0">
                <a:latin typeface="Arial Rounded MT Bold"/>
              </a:rPr>
              <a:t>Year 5 Teachers.</a:t>
            </a:r>
          </a:p>
        </p:txBody>
      </p:sp>
      <p:pic>
        <p:nvPicPr>
          <p:cNvPr id="5" name="4576708_300.jpeg" descr="Logo&#10;&#10;Description automatically generated">
            <a:extLst>
              <a:ext uri="{FF2B5EF4-FFF2-40B4-BE49-F238E27FC236}">
                <a16:creationId xmlns:a16="http://schemas.microsoft.com/office/drawing/2014/main" id="{1B77028D-6373-9C0D-082C-C7405AF50F11}"/>
              </a:ext>
            </a:extLst>
          </p:cNvPr>
          <p:cNvPicPr/>
          <p:nvPr/>
        </p:nvPicPr>
        <p:blipFill>
          <a:blip r:embed="rId2"/>
          <a:stretch>
            <a:fillRect/>
          </a:stretch>
        </p:blipFill>
        <p:spPr>
          <a:xfrm>
            <a:off x="10802973" y="5584711"/>
            <a:ext cx="588956" cy="588956"/>
          </a:xfrm>
          <a:prstGeom prst="rect">
            <a:avLst/>
          </a:prstGeom>
          <a:ln w="12700">
            <a:miter lim="400000"/>
          </a:ln>
        </p:spPr>
      </p:pic>
      <p:pic>
        <p:nvPicPr>
          <p:cNvPr id="3" name="Picture 2">
            <a:extLst>
              <a:ext uri="{FF2B5EF4-FFF2-40B4-BE49-F238E27FC236}">
                <a16:creationId xmlns:a16="http://schemas.microsoft.com/office/drawing/2014/main" id="{1CDD77A1-31DA-6DBE-576F-8294A9FF1B69}"/>
              </a:ext>
            </a:extLst>
          </p:cNvPr>
          <p:cNvPicPr>
            <a:picLocks noChangeAspect="1"/>
          </p:cNvPicPr>
          <p:nvPr/>
        </p:nvPicPr>
        <p:blipFill>
          <a:blip r:embed="rId3"/>
          <a:stretch>
            <a:fillRect/>
          </a:stretch>
        </p:blipFill>
        <p:spPr>
          <a:xfrm>
            <a:off x="4219984" y="4610361"/>
            <a:ext cx="3397057" cy="1948699"/>
          </a:xfrm>
          <a:prstGeom prst="rect">
            <a:avLst/>
          </a:prstGeom>
        </p:spPr>
      </p:pic>
    </p:spTree>
    <p:extLst>
      <p:ext uri="{BB962C8B-B14F-4D97-AF65-F5344CB8AC3E}">
        <p14:creationId xmlns:p14="http://schemas.microsoft.com/office/powerpoint/2010/main" val="2312421173"/>
      </p:ext>
    </p:extLst>
  </p:cSld>
  <p:clrMapOvr>
    <a:masterClrMapping/>
  </p:clrMapOvr>
  <p:transition spd="me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3153</TotalTime>
  <Words>1009</Words>
  <Application>Microsoft Office PowerPoint</Application>
  <PresentationFormat>Widescreen</PresentationFormat>
  <Paragraphs>182</Paragraphs>
  <Slides>43</Slides>
  <Notes>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43</vt:i4>
      </vt:variant>
    </vt:vector>
  </HeadingPairs>
  <TitlesOfParts>
    <vt:vector size="53" baseType="lpstr">
      <vt:lpstr>Arial</vt:lpstr>
      <vt:lpstr>Arial Rounded MT Bold</vt:lpstr>
      <vt:lpstr>Calibri</vt:lpstr>
      <vt:lpstr>Calibri Light</vt:lpstr>
      <vt:lpstr>Century Gothic</vt:lpstr>
      <vt:lpstr>Chalkboard SE Regular</vt:lpstr>
      <vt:lpstr>Comic Sans MS</vt:lpstr>
      <vt:lpstr>Wingdings 3</vt:lpstr>
      <vt:lpstr>Office Theme</vt:lpstr>
      <vt:lpstr>Slice</vt:lpstr>
      <vt:lpstr>  Saint Oliver Plunkett P.S. Year 5 Curriculum Meeting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Mental Maths </vt:lpstr>
      <vt:lpstr>Number</vt:lpstr>
      <vt:lpstr>Measures </vt:lpstr>
      <vt:lpstr>Shape and Space</vt:lpstr>
      <vt:lpstr>Handling Data </vt:lpstr>
      <vt:lpstr>Problem Solving </vt:lpstr>
      <vt:lpstr>Assessment</vt:lpstr>
      <vt:lpstr>Key Points</vt:lpstr>
      <vt:lpstr>World Around Us</vt:lpstr>
      <vt:lpstr>Topics</vt:lpstr>
      <vt:lpstr>Physical Education</vt:lpstr>
      <vt:lpstr>Religious Education</vt:lpstr>
      <vt:lpstr>P.D.M.U / Wellbeing</vt:lpstr>
      <vt:lpstr>The Arts</vt:lpstr>
      <vt:lpstr>General Points During school hours, please use the main Glen Road gate.  Please ensure any other gates used are closed behind you in the interest of health and safety.</vt:lpstr>
      <vt:lpstr>General Points Please remember that dogs are not allowed in the school grounds.</vt:lpstr>
      <vt:lpstr>                               General Points We operate a strict NO mobile phone policy at all times.  Should you need to contact your child, please do so via the main office.   If there are exceptional circumstances as to why your child needs to bring a mobile phone to school, it MUST be switched off before entering the school grounds and left at reception BEFORE arriving to the playground or classroom.   Mobile phones can be collected at the end of the school day and MUST remain OFF until outside the school grounds.   </vt:lpstr>
      <vt:lpstr>PowerPoint Presentation</vt:lpstr>
      <vt:lpstr>PowerPoint Presentation</vt:lpstr>
      <vt:lpstr>Individual Parent/Teacher meetings will take place week beginning 10th November.   In accordance with school policy please make an appointment through the office if you wish to speak to the class teacher.</vt:lpstr>
      <vt:lpstr>We hope your child has an enjoyable learning experience in Year 5.  Year 5 Teachers.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STUART</dc:creator>
  <cp:lastModifiedBy>S DIAMOND</cp:lastModifiedBy>
  <cp:revision>561</cp:revision>
  <dcterms:created xsi:type="dcterms:W3CDTF">2022-10-19T14:29:35Z</dcterms:created>
  <dcterms:modified xsi:type="dcterms:W3CDTF">2025-09-18T10:01:30Z</dcterms:modified>
</cp:coreProperties>
</file>