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34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8" r:id="rId12"/>
    <p:sldId id="265" r:id="rId13"/>
    <p:sldId id="266" r:id="rId14"/>
    <p:sldId id="267" r:id="rId15"/>
    <p:sldId id="270" r:id="rId16"/>
  </p:sldIdLst>
  <p:sldSz cx="13004800" cy="97536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D4D6D9"/>
          </a:solidFill>
        </a:fill>
      </a:tcStyle>
    </a:wholeTbl>
    <a:band2H>
      <a:tcTxStyle/>
      <a:tcStyle>
        <a:tcBdr/>
        <a:fill>
          <a:solidFill>
            <a:srgbClr val="EBECED"/>
          </a:solidFill>
        </a:fill>
      </a:tcStyle>
    </a:band2H>
    <a:firstCol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381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381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DBD3CE"/>
          </a:solidFill>
        </a:fill>
      </a:tcStyle>
    </a:wholeTbl>
    <a:band2H>
      <a:tcTxStyle/>
      <a:tcStyle>
        <a:tcBdr/>
        <a:fill>
          <a:solidFill>
            <a:srgbClr val="EEEAE8"/>
          </a:solidFill>
        </a:fill>
      </a:tcStyle>
    </a:band2H>
    <a:firstCol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381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381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E7D0CE"/>
          </a:solidFill>
        </a:fill>
      </a:tcStyle>
    </a:wholeTbl>
    <a:band2H>
      <a:tcTxStyle/>
      <a:tcStyle>
        <a:tcBdr/>
        <a:fill>
          <a:solidFill>
            <a:srgbClr val="F3E9E8"/>
          </a:solidFill>
        </a:fill>
      </a:tcStyle>
    </a:band2H>
    <a:firstCol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381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381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7"/>
          </a:solidFill>
        </a:fill>
      </a:tcStyle>
    </a:wholeTbl>
    <a:band2H>
      <a:tcTxStyle/>
      <a:tcStyle>
        <a:tcBdr/>
        <a:fill>
          <a:solidFill>
            <a:srgbClr val="18254F"/>
          </a:solidFill>
        </a:fill>
      </a:tcStyle>
    </a:band2H>
    <a:firstCol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4F4A37"/>
              </a:solidFill>
              <a:prstDash val="solid"/>
              <a:round/>
            </a:ln>
          </a:top>
          <a:bottom>
            <a:ln w="25400" cap="flat">
              <a:solidFill>
                <a:srgbClr val="4F4A37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254F"/>
          </a:solidFill>
        </a:fill>
      </a:tcStyle>
    </a:lastRow>
    <a:fir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4F4A37"/>
              </a:solidFill>
              <a:prstDash val="solid"/>
              <a:round/>
            </a:ln>
          </a:top>
          <a:bottom>
            <a:ln w="25400" cap="flat">
              <a:solidFill>
                <a:srgbClr val="4F4A37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CFCECC"/>
          </a:solidFill>
        </a:fill>
      </a:tcStyle>
    </a:wholeTbl>
    <a:band2H>
      <a:tcTxStyle/>
      <a:tcStyle>
        <a:tcBdr/>
        <a:fill>
          <a:solidFill>
            <a:srgbClr val="E8E8E7"/>
          </a:solidFill>
        </a:fill>
      </a:tcStyle>
    </a:band2H>
    <a:firstCol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4F4A37"/>
          </a:solidFill>
        </a:fill>
      </a:tcStyle>
    </a:firstCol>
    <a:la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38100" cap="flat">
              <a:solidFill>
                <a:srgbClr val="18254F"/>
              </a:solidFill>
              <a:prstDash val="solid"/>
              <a:round/>
            </a:ln>
          </a:top>
          <a:bottom>
            <a:ln w="127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4F4A37"/>
          </a:solidFill>
        </a:fill>
      </a:tcStyle>
    </a:lastRow>
    <a:firstRow>
      <a:tcTxStyle b="on" i="on">
        <a:font>
          <a:latin typeface="Zapfino"/>
          <a:ea typeface="Zapfino"/>
          <a:cs typeface="Zapfino"/>
        </a:font>
        <a:srgbClr val="18254F"/>
      </a:tcTxStyle>
      <a:tcStyle>
        <a:tcBdr>
          <a:left>
            <a:ln w="12700" cap="flat">
              <a:solidFill>
                <a:srgbClr val="18254F"/>
              </a:solidFill>
              <a:prstDash val="solid"/>
              <a:round/>
            </a:ln>
          </a:left>
          <a:right>
            <a:ln w="12700" cap="flat">
              <a:solidFill>
                <a:srgbClr val="18254F"/>
              </a:solidFill>
              <a:prstDash val="solid"/>
              <a:round/>
            </a:ln>
          </a:right>
          <a:top>
            <a:ln w="12700" cap="flat">
              <a:solidFill>
                <a:srgbClr val="18254F"/>
              </a:solidFill>
              <a:prstDash val="solid"/>
              <a:round/>
            </a:ln>
          </a:top>
          <a:bottom>
            <a:ln w="38100" cap="flat">
              <a:solidFill>
                <a:srgbClr val="18254F"/>
              </a:solidFill>
              <a:prstDash val="solid"/>
              <a:round/>
            </a:ln>
          </a:bottom>
          <a:insideH>
            <a:ln w="12700" cap="flat">
              <a:solidFill>
                <a:srgbClr val="18254F"/>
              </a:solidFill>
              <a:prstDash val="solid"/>
              <a:round/>
            </a:ln>
          </a:insideH>
          <a:insideV>
            <a:ln w="12700" cap="flat">
              <a:solidFill>
                <a:srgbClr val="18254F"/>
              </a:solidFill>
              <a:prstDash val="solid"/>
              <a:round/>
            </a:ln>
          </a:insideV>
        </a:tcBdr>
        <a:fill>
          <a:solidFill>
            <a:srgbClr val="4F4A37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4F4A37"/>
              </a:solidFill>
              <a:prstDash val="solid"/>
              <a:round/>
            </a:ln>
          </a:left>
          <a:right>
            <a:ln w="12700" cap="flat">
              <a:solidFill>
                <a:srgbClr val="4F4A37"/>
              </a:solidFill>
              <a:prstDash val="solid"/>
              <a:round/>
            </a:ln>
          </a:right>
          <a:top>
            <a:ln w="12700" cap="flat">
              <a:solidFill>
                <a:srgbClr val="4F4A37"/>
              </a:solidFill>
              <a:prstDash val="solid"/>
              <a:round/>
            </a:ln>
          </a:top>
          <a:bottom>
            <a:ln w="12700" cap="flat">
              <a:solidFill>
                <a:srgbClr val="4F4A37"/>
              </a:solidFill>
              <a:prstDash val="solid"/>
              <a:round/>
            </a:ln>
          </a:bottom>
          <a:insideH>
            <a:ln w="12700" cap="flat">
              <a:solidFill>
                <a:srgbClr val="4F4A37"/>
              </a:solidFill>
              <a:prstDash val="solid"/>
              <a:round/>
            </a:ln>
          </a:insideH>
          <a:insideV>
            <a:ln w="12700" cap="flat">
              <a:solidFill>
                <a:srgbClr val="4F4A37"/>
              </a:solidFill>
              <a:prstDash val="solid"/>
              <a:round/>
            </a:ln>
          </a:insideV>
        </a:tcBdr>
        <a:fill>
          <a:solidFill>
            <a:srgbClr val="4F4A37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4F4A37"/>
              </a:solidFill>
              <a:prstDash val="solid"/>
              <a:round/>
            </a:ln>
          </a:left>
          <a:right>
            <a:ln w="12700" cap="flat">
              <a:solidFill>
                <a:srgbClr val="4F4A37"/>
              </a:solidFill>
              <a:prstDash val="solid"/>
              <a:round/>
            </a:ln>
          </a:right>
          <a:top>
            <a:ln w="12700" cap="flat">
              <a:solidFill>
                <a:srgbClr val="4F4A37"/>
              </a:solidFill>
              <a:prstDash val="solid"/>
              <a:round/>
            </a:ln>
          </a:top>
          <a:bottom>
            <a:ln w="12700" cap="flat">
              <a:solidFill>
                <a:srgbClr val="4F4A37"/>
              </a:solidFill>
              <a:prstDash val="solid"/>
              <a:round/>
            </a:ln>
          </a:bottom>
          <a:insideH>
            <a:ln w="12700" cap="flat">
              <a:solidFill>
                <a:srgbClr val="4F4A37"/>
              </a:solidFill>
              <a:prstDash val="solid"/>
              <a:round/>
            </a:ln>
          </a:insideH>
          <a:insideV>
            <a:ln w="12700" cap="flat">
              <a:solidFill>
                <a:srgbClr val="4F4A37"/>
              </a:solidFill>
              <a:prstDash val="solid"/>
              <a:round/>
            </a:ln>
          </a:insideV>
        </a:tcBdr>
        <a:fill>
          <a:solidFill>
            <a:srgbClr val="4F4A37">
              <a:alpha val="20000"/>
            </a:srgbClr>
          </a:solidFill>
        </a:fill>
      </a:tcStyle>
    </a:firstCol>
    <a:lastRow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4F4A37"/>
              </a:solidFill>
              <a:prstDash val="solid"/>
              <a:round/>
            </a:ln>
          </a:left>
          <a:right>
            <a:ln w="12700" cap="flat">
              <a:solidFill>
                <a:srgbClr val="4F4A37"/>
              </a:solidFill>
              <a:prstDash val="solid"/>
              <a:round/>
            </a:ln>
          </a:right>
          <a:top>
            <a:ln w="50800" cap="flat">
              <a:solidFill>
                <a:srgbClr val="4F4A37"/>
              </a:solidFill>
              <a:prstDash val="solid"/>
              <a:round/>
            </a:ln>
          </a:top>
          <a:bottom>
            <a:ln w="12700" cap="flat">
              <a:solidFill>
                <a:srgbClr val="4F4A37"/>
              </a:solidFill>
              <a:prstDash val="solid"/>
              <a:round/>
            </a:ln>
          </a:bottom>
          <a:insideH>
            <a:ln w="12700" cap="flat">
              <a:solidFill>
                <a:srgbClr val="4F4A37"/>
              </a:solidFill>
              <a:prstDash val="solid"/>
              <a:round/>
            </a:ln>
          </a:insideH>
          <a:insideV>
            <a:ln w="12700" cap="flat">
              <a:solidFill>
                <a:srgbClr val="4F4A37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n">
        <a:font>
          <a:latin typeface="Zapfino"/>
          <a:ea typeface="Zapfino"/>
          <a:cs typeface="Zapfino"/>
        </a:font>
        <a:srgbClr val="4F4A37"/>
      </a:tcTxStyle>
      <a:tcStyle>
        <a:tcBdr>
          <a:left>
            <a:ln w="12700" cap="flat">
              <a:solidFill>
                <a:srgbClr val="4F4A37"/>
              </a:solidFill>
              <a:prstDash val="solid"/>
              <a:round/>
            </a:ln>
          </a:left>
          <a:right>
            <a:ln w="12700" cap="flat">
              <a:solidFill>
                <a:srgbClr val="4F4A37"/>
              </a:solidFill>
              <a:prstDash val="solid"/>
              <a:round/>
            </a:ln>
          </a:right>
          <a:top>
            <a:ln w="12700" cap="flat">
              <a:solidFill>
                <a:srgbClr val="4F4A37"/>
              </a:solidFill>
              <a:prstDash val="solid"/>
              <a:round/>
            </a:ln>
          </a:top>
          <a:bottom>
            <a:ln w="25400" cap="flat">
              <a:solidFill>
                <a:srgbClr val="4F4A37"/>
              </a:solidFill>
              <a:prstDash val="solid"/>
              <a:round/>
            </a:ln>
          </a:bottom>
          <a:insideH>
            <a:ln w="12700" cap="flat">
              <a:solidFill>
                <a:srgbClr val="4F4A37"/>
              </a:solidFill>
              <a:prstDash val="solid"/>
              <a:round/>
            </a:ln>
          </a:insideH>
          <a:insideV>
            <a:ln w="12700" cap="flat">
              <a:solidFill>
                <a:srgbClr val="4F4A37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13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 noRot="1" noChangeAspect="1"/>
          </p:cNvSpPr>
          <p:nvPr>
            <p:ph type="sldImg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7" name="Shape 77"/>
          <p:cNvSpPr>
            <a:spLocks noGrp="1"/>
          </p:cNvSpPr>
          <p:nvPr>
            <p:ph type="body" sz="quarter" idx="1"/>
          </p:nvPr>
        </p:nvSpPr>
        <p:spPr>
          <a:xfrm>
            <a:off x="898102" y="4686499"/>
            <a:ext cx="4939560" cy="44398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2041" y="-12043"/>
            <a:ext cx="13041499" cy="977768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7958" y="3419782"/>
            <a:ext cx="8286889" cy="2341407"/>
          </a:xfrm>
        </p:spPr>
        <p:txBody>
          <a:bodyPr anchor="b">
            <a:noAutofit/>
          </a:bodyPr>
          <a:lstStyle>
            <a:lvl1pPr algn="r">
              <a:defRPr sz="768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958" y="5761187"/>
            <a:ext cx="8286889" cy="156003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50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6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1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1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1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8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DD645-B9B4-46EE-B031-35C24A448A04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714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93E9-CEF0-47B7-AEA6-AFACC79966BA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506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5" y="3841235"/>
            <a:ext cx="9027861" cy="2597804"/>
          </a:xfrm>
        </p:spPr>
        <p:txBody>
          <a:bodyPr anchor="b"/>
          <a:lstStyle>
            <a:lvl1pPr algn="l">
              <a:defRPr sz="5689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6439037"/>
            <a:ext cx="9027861" cy="1223680"/>
          </a:xfrm>
        </p:spPr>
        <p:txBody>
          <a:bodyPr anchor="t"/>
          <a:lstStyle>
            <a:lvl1pPr marL="0" indent="0" algn="l">
              <a:buNone/>
              <a:defRPr sz="2844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34F47-3A99-4701-A7D9-FE6C4D9DA92E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38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7" y="866987"/>
            <a:ext cx="9027860" cy="187847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988" y="3072838"/>
            <a:ext cx="4391977" cy="5519320"/>
          </a:xfrm>
        </p:spPr>
        <p:txBody>
          <a:bodyPr>
            <a:normAutofit/>
          </a:bodyPr>
          <a:lstStyle>
            <a:lvl1pPr>
              <a:defRPr sz="2560"/>
            </a:lvl1pPr>
            <a:lvl2pPr>
              <a:defRPr sz="2276"/>
            </a:lvl2pPr>
            <a:lvl3pPr>
              <a:defRPr sz="1991"/>
            </a:lvl3pPr>
            <a:lvl4pPr>
              <a:defRPr sz="1707"/>
            </a:lvl4pPr>
            <a:lvl5pPr>
              <a:defRPr sz="1707"/>
            </a:lvl5pPr>
            <a:lvl6pPr>
              <a:defRPr sz="1707"/>
            </a:lvl6pPr>
            <a:lvl7pPr>
              <a:defRPr sz="1707"/>
            </a:lvl7pPr>
            <a:lvl8pPr>
              <a:defRPr sz="1707"/>
            </a:lvl8pPr>
            <a:lvl9pPr>
              <a:defRPr sz="170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02868" y="3072840"/>
            <a:ext cx="4391979" cy="5519322"/>
          </a:xfrm>
        </p:spPr>
        <p:txBody>
          <a:bodyPr>
            <a:normAutofit/>
          </a:bodyPr>
          <a:lstStyle>
            <a:lvl1pPr>
              <a:defRPr sz="2560"/>
            </a:lvl1pPr>
            <a:lvl2pPr>
              <a:defRPr sz="2276"/>
            </a:lvl2pPr>
            <a:lvl3pPr>
              <a:defRPr sz="1991"/>
            </a:lvl3pPr>
            <a:lvl4pPr>
              <a:defRPr sz="1707"/>
            </a:lvl4pPr>
            <a:lvl5pPr>
              <a:defRPr sz="1707"/>
            </a:lvl5pPr>
            <a:lvl6pPr>
              <a:defRPr sz="1707"/>
            </a:lvl6pPr>
            <a:lvl7pPr>
              <a:defRPr sz="1707"/>
            </a:lvl7pPr>
            <a:lvl8pPr>
              <a:defRPr sz="1707"/>
            </a:lvl8pPr>
            <a:lvl9pPr>
              <a:defRPr sz="170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2588-EC5C-453B-A942-AA1C7EFEEF33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51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6" y="866987"/>
            <a:ext cx="9027858" cy="187847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3073398"/>
            <a:ext cx="4395622" cy="819573"/>
          </a:xfrm>
        </p:spPr>
        <p:txBody>
          <a:bodyPr anchor="b">
            <a:noAutofit/>
          </a:bodyPr>
          <a:lstStyle>
            <a:lvl1pPr marL="0" indent="0">
              <a:buNone/>
              <a:defRPr sz="3413" b="0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985" y="3892973"/>
            <a:ext cx="4395622" cy="469918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99222" y="3073398"/>
            <a:ext cx="4395622" cy="819573"/>
          </a:xfrm>
        </p:spPr>
        <p:txBody>
          <a:bodyPr anchor="b">
            <a:noAutofit/>
          </a:bodyPr>
          <a:lstStyle>
            <a:lvl1pPr marL="0" indent="0">
              <a:buNone/>
              <a:defRPr sz="3413" b="0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99222" y="3892973"/>
            <a:ext cx="4395622" cy="469918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D575-BDA5-4AAF-81DC-5D38C213A391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85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5" y="866987"/>
            <a:ext cx="9027860" cy="187847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C5B0-21BA-48EA-B067-5E37072B4F18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17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59AD-49F4-478E-A013-BE606CDD1B41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56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5" y="2131348"/>
            <a:ext cx="3968259" cy="1818263"/>
          </a:xfrm>
        </p:spPr>
        <p:txBody>
          <a:bodyPr anchor="b">
            <a:normAutofit/>
          </a:bodyPr>
          <a:lstStyle>
            <a:lvl1pPr>
              <a:defRPr sz="284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9147" y="732338"/>
            <a:ext cx="4815697" cy="78598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985" y="3949610"/>
            <a:ext cx="3968259" cy="3675661"/>
          </a:xfrm>
        </p:spPr>
        <p:txBody>
          <a:bodyPr>
            <a:normAutofit/>
          </a:bodyPr>
          <a:lstStyle>
            <a:lvl1pPr marL="0" indent="0">
              <a:buNone/>
              <a:defRPr sz="1991"/>
            </a:lvl1pPr>
            <a:lvl2pPr marL="487672" indent="0">
              <a:buNone/>
              <a:defRPr sz="1493"/>
            </a:lvl2pPr>
            <a:lvl3pPr marL="975345" indent="0">
              <a:buNone/>
              <a:defRPr sz="1280"/>
            </a:lvl3pPr>
            <a:lvl4pPr marL="1463017" indent="0">
              <a:buNone/>
              <a:defRPr sz="1067"/>
            </a:lvl4pPr>
            <a:lvl5pPr marL="1950690" indent="0">
              <a:buNone/>
              <a:defRPr sz="1067"/>
            </a:lvl5pPr>
            <a:lvl6pPr marL="2438362" indent="0">
              <a:buNone/>
              <a:defRPr sz="1067"/>
            </a:lvl6pPr>
            <a:lvl7pPr marL="2926034" indent="0">
              <a:buNone/>
              <a:defRPr sz="1067"/>
            </a:lvl7pPr>
            <a:lvl8pPr marL="3413707" indent="0">
              <a:buNone/>
              <a:defRPr sz="1067"/>
            </a:lvl8pPr>
            <a:lvl9pPr marL="3901379" indent="0">
              <a:buNone/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E8D2-BCEE-4D3D-AE6D-93BD204BAD0C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620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5" y="6827520"/>
            <a:ext cx="9027860" cy="806027"/>
          </a:xfrm>
        </p:spPr>
        <p:txBody>
          <a:bodyPr anchor="b">
            <a:normAutofit/>
          </a:bodyPr>
          <a:lstStyle>
            <a:lvl1pPr algn="l">
              <a:defRPr sz="3413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985" y="866986"/>
            <a:ext cx="9027860" cy="5469466"/>
          </a:xfrm>
        </p:spPr>
        <p:txBody>
          <a:bodyPr anchor="t">
            <a:normAutofit/>
          </a:bodyPr>
          <a:lstStyle>
            <a:lvl1pPr marL="0" indent="0" algn="ctr">
              <a:buNone/>
              <a:defRPr sz="2276"/>
            </a:lvl1pPr>
            <a:lvl2pPr marL="650230" indent="0">
              <a:buNone/>
              <a:defRPr sz="2276"/>
            </a:lvl2pPr>
            <a:lvl3pPr marL="1300460" indent="0">
              <a:buNone/>
              <a:defRPr sz="2276"/>
            </a:lvl3pPr>
            <a:lvl4pPr marL="1950690" indent="0">
              <a:buNone/>
              <a:defRPr sz="2276"/>
            </a:lvl4pPr>
            <a:lvl5pPr marL="2600919" indent="0">
              <a:buNone/>
              <a:defRPr sz="2276"/>
            </a:lvl5pPr>
            <a:lvl6pPr marL="3251149" indent="0">
              <a:buNone/>
              <a:defRPr sz="2276"/>
            </a:lvl6pPr>
            <a:lvl7pPr marL="3901379" indent="0">
              <a:buNone/>
              <a:defRPr sz="2276"/>
            </a:lvl7pPr>
            <a:lvl8pPr marL="4551609" indent="0">
              <a:buNone/>
              <a:defRPr sz="2276"/>
            </a:lvl8pPr>
            <a:lvl9pPr marL="5201839" indent="0">
              <a:buNone/>
              <a:defRPr sz="227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985" y="7633547"/>
            <a:ext cx="9027860" cy="958612"/>
          </a:xfrm>
        </p:spPr>
        <p:txBody>
          <a:bodyPr>
            <a:normAutofit/>
          </a:bodyPr>
          <a:lstStyle>
            <a:lvl1pPr marL="0" indent="0">
              <a:buNone/>
              <a:defRPr sz="1707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110E-D48F-4A61-BE6D-11D38A61FE05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950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7" y="866986"/>
            <a:ext cx="9027860" cy="4840676"/>
          </a:xfrm>
        </p:spPr>
        <p:txBody>
          <a:bodyPr anchor="ctr">
            <a:normAutofit/>
          </a:bodyPr>
          <a:lstStyle>
            <a:lvl1pPr algn="l">
              <a:defRPr sz="625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7" y="6357902"/>
            <a:ext cx="9027860" cy="2234257"/>
          </a:xfrm>
        </p:spPr>
        <p:txBody>
          <a:bodyPr anchor="ctr">
            <a:normAutofit/>
          </a:bodyPr>
          <a:lstStyle>
            <a:lvl1pPr marL="0" indent="0" algn="l">
              <a:buNone/>
              <a:defRPr sz="25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1780-2E25-4081-A2D9-4C0805256F67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936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2059" y="866987"/>
            <a:ext cx="8635992" cy="4298809"/>
          </a:xfrm>
        </p:spPr>
        <p:txBody>
          <a:bodyPr anchor="ctr">
            <a:normAutofit/>
          </a:bodyPr>
          <a:lstStyle>
            <a:lvl1pPr algn="l">
              <a:defRPr sz="625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65972" y="5165795"/>
            <a:ext cx="7708166" cy="541867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276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50230" indent="0">
              <a:buFontTx/>
              <a:buNone/>
              <a:defRPr/>
            </a:lvl2pPr>
            <a:lvl3pPr marL="1300460" indent="0">
              <a:buFontTx/>
              <a:buNone/>
              <a:defRPr/>
            </a:lvl3pPr>
            <a:lvl4pPr marL="1950690" indent="0">
              <a:buFontTx/>
              <a:buNone/>
              <a:defRPr/>
            </a:lvl4pPr>
            <a:lvl5pPr marL="260091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6357902"/>
            <a:ext cx="9027861" cy="2234257"/>
          </a:xfrm>
        </p:spPr>
        <p:txBody>
          <a:bodyPr anchor="ctr">
            <a:normAutofit/>
          </a:bodyPr>
          <a:lstStyle>
            <a:lvl1pPr marL="0" indent="0" algn="l">
              <a:buNone/>
              <a:defRPr sz="25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1780-2E25-4081-A2D9-4C0805256F67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686523" y="1124093"/>
            <a:ext cx="650409" cy="831681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/>
          <a:p>
            <a:pPr lvl="0"/>
            <a:r>
              <a:rPr lang="en-US" sz="1137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596728" y="4105324"/>
            <a:ext cx="650409" cy="831681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/>
          <a:p>
            <a:pPr lvl="0"/>
            <a:r>
              <a:rPr lang="en-US" sz="1137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92658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985" y="2747716"/>
            <a:ext cx="9027861" cy="3691321"/>
          </a:xfrm>
        </p:spPr>
        <p:txBody>
          <a:bodyPr anchor="b">
            <a:normAutofit/>
          </a:bodyPr>
          <a:lstStyle>
            <a:lvl1pPr algn="l">
              <a:defRPr sz="625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6439037"/>
            <a:ext cx="9027861" cy="2153122"/>
          </a:xfrm>
        </p:spPr>
        <p:txBody>
          <a:bodyPr anchor="t">
            <a:normAutofit/>
          </a:bodyPr>
          <a:lstStyle>
            <a:lvl1pPr marL="0" indent="0" algn="l">
              <a:buNone/>
              <a:defRPr sz="25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1780-2E25-4081-A2D9-4C0805256F67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589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2059" y="866987"/>
            <a:ext cx="8635992" cy="4298809"/>
          </a:xfrm>
        </p:spPr>
        <p:txBody>
          <a:bodyPr anchor="ctr">
            <a:normAutofit/>
          </a:bodyPr>
          <a:lstStyle>
            <a:lvl1pPr algn="l">
              <a:defRPr sz="625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66982" y="5707662"/>
            <a:ext cx="9027863" cy="731375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41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50230" indent="0">
              <a:buFontTx/>
              <a:buNone/>
              <a:defRPr/>
            </a:lvl2pPr>
            <a:lvl3pPr marL="1300460" indent="0">
              <a:buFontTx/>
              <a:buNone/>
              <a:defRPr/>
            </a:lvl3pPr>
            <a:lvl4pPr marL="1950690" indent="0">
              <a:buFontTx/>
              <a:buNone/>
              <a:defRPr/>
            </a:lvl4pPr>
            <a:lvl5pPr marL="260091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6439037"/>
            <a:ext cx="9027861" cy="2153122"/>
          </a:xfrm>
        </p:spPr>
        <p:txBody>
          <a:bodyPr anchor="t">
            <a:normAutofit/>
          </a:bodyPr>
          <a:lstStyle>
            <a:lvl1pPr marL="0" indent="0" algn="l">
              <a:buNone/>
              <a:defRPr sz="25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1780-2E25-4081-A2D9-4C0805256F67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686523" y="1124093"/>
            <a:ext cx="650409" cy="831681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/>
          <a:p>
            <a:pPr lvl="0"/>
            <a:r>
              <a:rPr lang="en-US" sz="1137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596728" y="4105324"/>
            <a:ext cx="650409" cy="831681"/>
          </a:xfrm>
          <a:prstGeom prst="rect">
            <a:avLst/>
          </a:prstGeom>
        </p:spPr>
        <p:txBody>
          <a:bodyPr vert="horz" lIns="130048" tIns="65024" rIns="130048" bIns="65024" rtlCol="0" anchor="ctr">
            <a:noAutofit/>
          </a:bodyPr>
          <a:lstStyle/>
          <a:p>
            <a:pPr lvl="0"/>
            <a:r>
              <a:rPr lang="en-US" sz="1137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6406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874" y="866987"/>
            <a:ext cx="9018972" cy="4298809"/>
          </a:xfrm>
        </p:spPr>
        <p:txBody>
          <a:bodyPr anchor="ctr">
            <a:normAutofit/>
          </a:bodyPr>
          <a:lstStyle>
            <a:lvl1pPr algn="l">
              <a:defRPr sz="6258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66982" y="5707662"/>
            <a:ext cx="9027863" cy="731375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413">
                <a:solidFill>
                  <a:schemeClr val="accent1"/>
                </a:solidFill>
              </a:defRPr>
            </a:lvl1pPr>
            <a:lvl2pPr marL="650230" indent="0">
              <a:buFontTx/>
              <a:buNone/>
              <a:defRPr/>
            </a:lvl2pPr>
            <a:lvl3pPr marL="1300460" indent="0">
              <a:buFontTx/>
              <a:buNone/>
              <a:defRPr/>
            </a:lvl3pPr>
            <a:lvl4pPr marL="1950690" indent="0">
              <a:buFontTx/>
              <a:buNone/>
              <a:defRPr/>
            </a:lvl4pPr>
            <a:lvl5pPr marL="2600919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6439037"/>
            <a:ext cx="9027861" cy="2153122"/>
          </a:xfrm>
        </p:spPr>
        <p:txBody>
          <a:bodyPr anchor="t">
            <a:normAutofit/>
          </a:bodyPr>
          <a:lstStyle>
            <a:lvl1pPr marL="0" indent="0" algn="l">
              <a:buNone/>
              <a:defRPr sz="25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61780-2E25-4081-A2D9-4C0805256F67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338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580A0-ED6C-4884-9FFE-87471827F59A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01066" y="866988"/>
            <a:ext cx="1392088" cy="7468730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985" y="866988"/>
            <a:ext cx="7388481" cy="74687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4D98-3273-47CE-B312-A00AAFA2779F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16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1104900" y="539496"/>
            <a:ext cx="10795000" cy="2426208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1104900" y="2965704"/>
            <a:ext cx="10795000" cy="5828792"/>
          </a:xfrm>
          <a:prstGeom prst="rect">
            <a:avLst/>
          </a:prstGeom>
        </p:spPr>
        <p:txBody>
          <a:bodyPr/>
          <a:lstStyle>
            <a:lvl1pPr marL="367195" indent="-367195" defTabSz="457200">
              <a:spcBef>
                <a:spcPts val="2800"/>
              </a:spcBef>
              <a:buBlip>
                <a:blip r:embed="rId2"/>
              </a:buBlip>
              <a:defRPr sz="3800"/>
            </a:lvl1pPr>
            <a:lvl2pPr marL="811694" indent="-367194" defTabSz="457200">
              <a:spcBef>
                <a:spcPts val="2800"/>
              </a:spcBef>
              <a:buBlip>
                <a:blip r:embed="rId2"/>
              </a:buBlip>
              <a:defRPr sz="3800"/>
            </a:lvl2pPr>
            <a:lvl3pPr marL="1256195" indent="-367195" defTabSz="457200">
              <a:spcBef>
                <a:spcPts val="2800"/>
              </a:spcBef>
              <a:buBlip>
                <a:blip r:embed="rId2"/>
              </a:buBlip>
              <a:defRPr sz="3800"/>
            </a:lvl3pPr>
            <a:lvl4pPr marL="1700695" indent="-367195" defTabSz="457200">
              <a:spcBef>
                <a:spcPts val="2800"/>
              </a:spcBef>
              <a:buBlip>
                <a:blip r:embed="rId2"/>
              </a:buBlip>
              <a:defRPr sz="3800"/>
            </a:lvl4pPr>
            <a:lvl5pPr marL="2145195" indent="-367195" defTabSz="457200">
              <a:spcBef>
                <a:spcPts val="2800"/>
              </a:spcBef>
              <a:buBlip>
                <a:blip r:embed="rId2"/>
              </a:buBlip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426436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2041" y="-12043"/>
            <a:ext cx="13041500" cy="977768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6986" y="866987"/>
            <a:ext cx="9027858" cy="18784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985" y="3072840"/>
            <a:ext cx="9027860" cy="5519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7478" y="8592161"/>
            <a:ext cx="972988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61780-2E25-4081-A2D9-4C0805256F67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6986" y="8592161"/>
            <a:ext cx="6574895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65762" y="8592161"/>
            <a:ext cx="729085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80">
                <a:solidFill>
                  <a:schemeClr val="accent1"/>
                </a:solidFill>
              </a:defRPr>
            </a:lvl1pPr>
          </a:lstStyle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013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  <p:sldLayoutId id="2147483749" r:id="rId15"/>
    <p:sldLayoutId id="2147483750" r:id="rId16"/>
    <p:sldLayoutId id="2147483751" r:id="rId17"/>
  </p:sldLayoutIdLst>
  <p:txStyles>
    <p:titleStyle>
      <a:lvl1pPr algn="l" defTabSz="650230" rtl="0" eaLnBrk="1" latinLnBrk="0" hangingPunct="1">
        <a:spcBef>
          <a:spcPct val="0"/>
        </a:spcBef>
        <a:buNone/>
        <a:defRPr sz="512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87672" indent="-487672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5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1056623" indent="-406394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276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625575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99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275804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926034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576264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4226494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876724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526954" indent="-325115" algn="l" defTabSz="650230" rtl="0" eaLnBrk="1" latinLnBrk="0" hangingPunct="1">
        <a:spcBef>
          <a:spcPts val="14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0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65023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/>
          </p:cNvSpPr>
          <p:nvPr>
            <p:ph type="ctrTitle"/>
          </p:nvPr>
        </p:nvSpPr>
        <p:spPr>
          <a:xfrm>
            <a:off x="945003" y="6035209"/>
            <a:ext cx="11114792" cy="2782759"/>
          </a:xfrm>
          <a:prstGeom prst="rect">
            <a:avLst/>
          </a:prstGeom>
        </p:spPr>
        <p:txBody>
          <a:bodyPr/>
          <a:lstStyle/>
          <a:p>
            <a:pPr defTabSz="479044"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2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Year 3 Curriculum Meeting </a:t>
            </a:r>
            <a:endParaRPr sz="6200" dirty="0"/>
          </a:p>
          <a:p>
            <a:pPr defTabSz="479044"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2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   20</a:t>
            </a:r>
            <a:r>
              <a:rPr lang="en-GB" sz="62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25/26</a:t>
            </a:r>
            <a:endParaRPr sz="6200" dirty="0">
              <a:solidFill>
                <a:srgbClr val="714D3A"/>
              </a:solidFill>
              <a:uFill>
                <a:solidFill>
                  <a:srgbClr val="714D3A"/>
                </a:solidFill>
              </a:uFill>
            </a:endParaRPr>
          </a:p>
        </p:txBody>
      </p:sp>
      <p:sp>
        <p:nvSpPr>
          <p:cNvPr id="80" name="Shape 80"/>
          <p:cNvSpPr>
            <a:spLocks noGrp="1"/>
          </p:cNvSpPr>
          <p:nvPr>
            <p:ph type="subTitle" idx="1"/>
          </p:nvPr>
        </p:nvSpPr>
        <p:spPr>
          <a:xfrm>
            <a:off x="977900" y="3475427"/>
            <a:ext cx="10795001" cy="1092201"/>
          </a:xfrm>
          <a:prstGeom prst="rect">
            <a:avLst/>
          </a:prstGeom>
        </p:spPr>
        <p:txBody>
          <a:bodyPr/>
          <a:lstStyle/>
          <a:p>
            <a:pPr defTabSz="519937">
              <a:defRPr sz="2300"/>
            </a:pPr>
            <a:endParaRPr/>
          </a:p>
        </p:txBody>
      </p:sp>
      <p:pic>
        <p:nvPicPr>
          <p:cNvPr id="81" name="image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15" y="979447"/>
            <a:ext cx="12575371" cy="37643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title"/>
          </p:nvPr>
        </p:nvSpPr>
        <p:spPr>
          <a:xfrm>
            <a:off x="1104900" y="0"/>
            <a:ext cx="10794999" cy="256016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6000" dirty="0"/>
              <a:t>Information Included</a:t>
            </a:r>
            <a:endParaRPr sz="6000" dirty="0">
              <a:solidFill>
                <a:srgbClr val="714D3A"/>
              </a:solidFill>
              <a:uFill>
                <a:solidFill>
                  <a:srgbClr val="714D3A"/>
                </a:solidFill>
              </a:uFill>
            </a:endParaRPr>
          </a:p>
        </p:txBody>
      </p:sp>
      <p:sp>
        <p:nvSpPr>
          <p:cNvPr id="84" name="Shape 84"/>
          <p:cNvSpPr>
            <a:spLocks noGrp="1"/>
          </p:cNvSpPr>
          <p:nvPr>
            <p:ph type="body" idx="1"/>
          </p:nvPr>
        </p:nvSpPr>
        <p:spPr>
          <a:xfrm>
            <a:off x="1104900" y="3022600"/>
            <a:ext cx="10795000" cy="5715000"/>
          </a:xfrm>
          <a:prstGeom prst="rect">
            <a:avLst/>
          </a:prstGeom>
        </p:spPr>
        <p:txBody>
          <a:bodyPr/>
          <a:lstStyle/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Uniforms -</a:t>
            </a:r>
            <a:r>
              <a:rPr lang="en-GB"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school and PE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Attendance /Punctuality 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Overview of curriculum in Year 3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Homework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Dates to note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/>
          </p:cNvSpPr>
          <p:nvPr>
            <p:ph type="title"/>
          </p:nvPr>
        </p:nvSpPr>
        <p:spPr>
          <a:xfrm>
            <a:off x="1104900" y="539495"/>
            <a:ext cx="11316568" cy="7150987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defTabSz="426466">
              <a:defRPr sz="5548"/>
            </a:pPr>
            <a:r>
              <a:rPr dirty="0"/>
              <a:t>Class starts </a:t>
            </a:r>
            <a:r>
              <a:rPr lang="en-GB" dirty="0"/>
              <a:t>8:45</a:t>
            </a:r>
            <a:r>
              <a:rPr dirty="0"/>
              <a:t>am</a:t>
            </a:r>
          </a:p>
          <a:p>
            <a:pPr defTabSz="426466">
              <a:defRPr sz="5548"/>
            </a:pPr>
            <a:r>
              <a:rPr dirty="0"/>
              <a:t>Break</a:t>
            </a:r>
            <a:r>
              <a:rPr lang="en-GB" dirty="0"/>
              <a:t> </a:t>
            </a:r>
            <a:r>
              <a:rPr dirty="0"/>
              <a:t>10:</a:t>
            </a:r>
            <a:r>
              <a:rPr lang="en-GB" dirty="0"/>
              <a:t>10</a:t>
            </a:r>
            <a:r>
              <a:rPr dirty="0"/>
              <a:t> - 10:</a:t>
            </a:r>
            <a:r>
              <a:rPr lang="en-GB" dirty="0"/>
              <a:t>25</a:t>
            </a:r>
            <a:r>
              <a:rPr dirty="0"/>
              <a:t>am</a:t>
            </a:r>
            <a:r>
              <a:rPr lang="en-GB" dirty="0"/>
              <a:t> </a:t>
            </a:r>
            <a:br>
              <a:rPr lang="en-GB" dirty="0"/>
            </a:br>
            <a:r>
              <a:rPr dirty="0"/>
              <a:t>Lunch </a:t>
            </a:r>
            <a:r>
              <a:rPr lang="en-GB" dirty="0"/>
              <a:t>12:2</a:t>
            </a:r>
            <a:r>
              <a:rPr dirty="0"/>
              <a:t>5-1:</a:t>
            </a:r>
            <a:r>
              <a:rPr lang="en-GB" dirty="0"/>
              <a:t>00</a:t>
            </a:r>
            <a:r>
              <a:rPr dirty="0"/>
              <a:t>pm</a:t>
            </a:r>
          </a:p>
          <a:p>
            <a:pPr defTabSz="426466">
              <a:defRPr sz="5548"/>
            </a:pPr>
            <a:r>
              <a:rPr dirty="0"/>
              <a:t>Home time 2pm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After Schools – </a:t>
            </a:r>
            <a:br>
              <a:rPr lang="en-GB" dirty="0"/>
            </a:br>
            <a:r>
              <a:rPr lang="en-GB" dirty="0"/>
              <a:t>2pm – 3pm Activity</a:t>
            </a:r>
            <a:br>
              <a:rPr lang="en-GB" dirty="0"/>
            </a:br>
            <a:r>
              <a:rPr lang="en-GB" dirty="0"/>
              <a:t>3pm – 4pm Ruby </a:t>
            </a:r>
            <a:r>
              <a:rPr lang="en-GB" dirty="0" err="1"/>
              <a:t>Roos</a:t>
            </a:r>
            <a:r>
              <a:rPr lang="en-GB" dirty="0"/>
              <a:t>  (3pm on Friday) </a:t>
            </a:r>
            <a:br>
              <a:rPr lang="en-GB" dirty="0"/>
            </a:br>
            <a:r>
              <a:rPr lang="en-GB" dirty="0"/>
              <a:t>(£3 per hour. MR Sports </a:t>
            </a:r>
            <a:r>
              <a:rPr lang="en-GB" b="1" dirty="0"/>
              <a:t>Online Booking</a:t>
            </a:r>
            <a:r>
              <a:rPr lang="en-GB" dirty="0"/>
              <a:t>).</a:t>
            </a:r>
            <a:r>
              <a:rPr dirty="0"/>
              <a:t> </a:t>
            </a:r>
          </a:p>
          <a:p>
            <a:pPr defTabSz="426466">
              <a:defRPr sz="5548"/>
            </a:pPr>
            <a:r>
              <a:rPr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xfrm>
            <a:off x="1104900" y="571500"/>
            <a:ext cx="10795000" cy="2362200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Uniforms 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>
          <a:xfrm>
            <a:off x="1104900" y="3022600"/>
            <a:ext cx="10795000" cy="571500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Compliments on sending children off to a new year in full uniform- Thank you!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Al</a:t>
            </a:r>
            <a:r>
              <a:rPr lang="en-GB"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l jumpers and coats </a:t>
            </a:r>
            <a:r>
              <a:rPr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to be labelled please</a:t>
            </a:r>
            <a:r>
              <a:rPr lang="en-GB" sz="38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.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600" dirty="0">
                <a:solidFill>
                  <a:schemeClr val="tx1">
                    <a:lumMod val="75000"/>
                  </a:schemeClr>
                </a:solidFill>
              </a:rPr>
              <a:t>PE uniform on PE day (Wednesday)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600" dirty="0">
                <a:solidFill>
                  <a:schemeClr val="tx1">
                    <a:lumMod val="75000"/>
                  </a:schemeClr>
                </a:solidFill>
              </a:rPr>
              <a:t>PE uniform if attending after schools sport.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600" dirty="0">
                <a:solidFill>
                  <a:schemeClr val="tx1">
                    <a:lumMod val="75000"/>
                  </a:schemeClr>
                </a:solidFill>
              </a:rPr>
              <a:t>Teachers will inform you via Seesaw if the day changes.</a:t>
            </a:r>
          </a:p>
          <a:p>
            <a:pPr marL="775189" indent="-775189">
              <a:buBlip>
                <a:blip r:embed="rId2"/>
              </a:buBlip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600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No jewellery to be worn for health and safety reasons (If wearing earrings, studs only, please remove on PE day).</a:t>
            </a:r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/>
          </p:cNvSpPr>
          <p:nvPr>
            <p:ph type="title"/>
          </p:nvPr>
        </p:nvSpPr>
        <p:spPr>
          <a:xfrm>
            <a:off x="644694" y="571499"/>
            <a:ext cx="10795000" cy="2362202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Attendance </a:t>
            </a:r>
          </a:p>
        </p:txBody>
      </p:sp>
      <p:sp>
        <p:nvSpPr>
          <p:cNvPr id="95" name="Shape 95"/>
          <p:cNvSpPr>
            <a:spLocks noGrp="1"/>
          </p:cNvSpPr>
          <p:nvPr>
            <p:ph type="body" idx="1"/>
          </p:nvPr>
        </p:nvSpPr>
        <p:spPr>
          <a:xfrm>
            <a:off x="936157" y="2531714"/>
            <a:ext cx="10871702" cy="649735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720926" indent="-720926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Attend every</a:t>
            </a:r>
            <a:r>
              <a:rPr lang="en-GB"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day even if the child has slept in, or they have an appointment</a:t>
            </a:r>
            <a:r>
              <a:rPr lang="en-GB"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.</a:t>
            </a:r>
            <a:endParaRPr sz="3534" dirty="0">
              <a:solidFill>
                <a:srgbClr val="4F4A37"/>
              </a:solidFill>
              <a:uFill>
                <a:solidFill>
                  <a:srgbClr val="4F4A37"/>
                </a:solidFill>
              </a:uFill>
            </a:endParaRPr>
          </a:p>
          <a:p>
            <a:pPr marL="720926" indent="-720926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School places a huge importance on good attendance with rewards in place for each class</a:t>
            </a:r>
            <a:r>
              <a:rPr lang="en-GB"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monthly.</a:t>
            </a:r>
            <a:endParaRPr sz="3534" dirty="0">
              <a:solidFill>
                <a:srgbClr val="4F4A37"/>
              </a:solidFill>
              <a:uFill>
                <a:solidFill>
                  <a:srgbClr val="4F4A37"/>
                </a:solidFill>
              </a:uFill>
            </a:endParaRPr>
          </a:p>
          <a:p>
            <a:pPr marL="720926" indent="-720926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534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If you need to speak with a teacher, </a:t>
            </a:r>
            <a:r>
              <a:rPr lang="en-GB" sz="3534" dirty="0">
                <a:solidFill>
                  <a:schemeClr val="tx1">
                    <a:lumMod val="75000"/>
                  </a:schemeClr>
                </a:solidFill>
              </a:rPr>
              <a:t>please contact the office.</a:t>
            </a:r>
            <a:endParaRPr sz="3534" dirty="0">
              <a:solidFill>
                <a:schemeClr val="tx1">
                  <a:lumMod val="75000"/>
                </a:schemeClr>
              </a:solidFill>
              <a:uFill>
                <a:solidFill>
                  <a:srgbClr val="4F4A37"/>
                </a:solidFill>
              </a:uFill>
            </a:endParaRPr>
          </a:p>
          <a:p>
            <a:pPr marL="720926" indent="-720926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534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Please </a:t>
            </a:r>
            <a:r>
              <a:rPr lang="en-GB" sz="3534" dirty="0">
                <a:solidFill>
                  <a:schemeClr val="tx1">
                    <a:lumMod val="75000"/>
                  </a:schemeClr>
                </a:solidFill>
              </a:rPr>
              <a:t>let the class teacher know in advance if your child has an </a:t>
            </a:r>
            <a:r>
              <a:rPr sz="3534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appointment during school hours.  </a:t>
            </a:r>
            <a:endParaRPr lang="en-GB" sz="3534" dirty="0">
              <a:solidFill>
                <a:schemeClr val="tx1">
                  <a:lumMod val="75000"/>
                </a:schemeClr>
              </a:solidFill>
              <a:uFill>
                <a:solidFill>
                  <a:srgbClr val="4F4A37"/>
                </a:solidFill>
              </a:uFill>
            </a:endParaRPr>
          </a:p>
          <a:p>
            <a:pPr marL="720926" indent="-720926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534" dirty="0">
                <a:solidFill>
                  <a:schemeClr val="tx1">
                    <a:lumMod val="75000"/>
                  </a:schemeClr>
                </a:solidFill>
              </a:rPr>
              <a:t>Absent notes are going to be sent home. Please return to school so that the register can be updated.</a:t>
            </a:r>
          </a:p>
        </p:txBody>
      </p:sp>
      <p:pic>
        <p:nvPicPr>
          <p:cNvPr id="96" name="image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1904" y="-104914"/>
            <a:ext cx="3586833" cy="297869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/>
          </p:cNvSpPr>
          <p:nvPr>
            <p:ph type="title"/>
          </p:nvPr>
        </p:nvSpPr>
        <p:spPr>
          <a:xfrm>
            <a:off x="1592199" y="1363361"/>
            <a:ext cx="10795000" cy="2362200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Snack</a:t>
            </a:r>
            <a:r>
              <a:rPr lang="en-GB" sz="76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 and Dinner</a:t>
            </a:r>
            <a:endParaRPr sz="7600" dirty="0">
              <a:solidFill>
                <a:srgbClr val="714D3A"/>
              </a:solidFill>
              <a:uFill>
                <a:solidFill>
                  <a:srgbClr val="714D3A"/>
                </a:solidFill>
              </a:uFill>
            </a:endParaRPr>
          </a:p>
        </p:txBody>
      </p:sp>
      <p:sp>
        <p:nvSpPr>
          <p:cNvPr id="99" name="Shape 99"/>
          <p:cNvSpPr>
            <a:spLocks noGrp="1"/>
          </p:cNvSpPr>
          <p:nvPr>
            <p:ph type="body" idx="1"/>
          </p:nvPr>
        </p:nvSpPr>
        <p:spPr>
          <a:xfrm>
            <a:off x="1104900" y="3022600"/>
            <a:ext cx="10795000" cy="571500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41491" indent="-341491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endParaRPr sz="3534" dirty="0">
              <a:solidFill>
                <a:srgbClr val="4F4A37"/>
              </a:solidFill>
              <a:uFill>
                <a:solidFill>
                  <a:srgbClr val="4F4A37"/>
                </a:solidFill>
              </a:uFill>
            </a:endParaRPr>
          </a:p>
          <a:p>
            <a:pPr marL="720926" indent="-720926" defTabSz="425195">
              <a:spcBef>
                <a:spcPts val="2600"/>
              </a:spcBef>
              <a:buBlip>
                <a:blip r:embed="rId2"/>
              </a:buBlip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534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Water and milk only </a:t>
            </a:r>
            <a:r>
              <a:rPr lang="en-GB" sz="3534" dirty="0">
                <a:solidFill>
                  <a:schemeClr val="tx1">
                    <a:lumMod val="50000"/>
                  </a:schemeClr>
                </a:solidFill>
              </a:rPr>
              <a:t>at breaktime.</a:t>
            </a:r>
            <a:r>
              <a:rPr sz="3534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endParaRPr lang="en-GB" sz="3534" dirty="0">
              <a:solidFill>
                <a:schemeClr val="tx1">
                  <a:lumMod val="50000"/>
                </a:schemeClr>
              </a:solidFill>
              <a:uFill>
                <a:solidFill>
                  <a:srgbClr val="4F4A37"/>
                </a:solidFill>
              </a:uFill>
            </a:endParaRPr>
          </a:p>
          <a:p>
            <a:pPr marL="720926" indent="-720926" defTabSz="425195">
              <a:spcBef>
                <a:spcPts val="2600"/>
              </a:spcBef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534" dirty="0">
                <a:solidFill>
                  <a:schemeClr val="tx1">
                    <a:lumMod val="50000"/>
                  </a:schemeClr>
                </a:solidFill>
              </a:rPr>
              <a:t>Fruit, small vegetables, small sandwich, pancake, muffin, plain biscuit.</a:t>
            </a:r>
          </a:p>
          <a:p>
            <a:pPr marL="720926" indent="-720926" defTabSz="425195">
              <a:spcBef>
                <a:spcPts val="2600"/>
              </a:spcBef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534" dirty="0">
                <a:solidFill>
                  <a:schemeClr val="tx1">
                    <a:lumMod val="50000"/>
                  </a:schemeClr>
                </a:solidFill>
              </a:rPr>
              <a:t>WE ARE A NUT FREE school and EGG AWARE school. </a:t>
            </a:r>
          </a:p>
          <a:p>
            <a:pPr defTabSz="425195">
              <a:spcBef>
                <a:spcPts val="2600"/>
              </a:spcBef>
              <a:buFont typeface="Arial" panose="020B0604020202020204" pitchFamily="34" charset="0"/>
              <a:buChar char="•"/>
              <a:defRPr sz="1674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534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Dinners £2.60 a day</a:t>
            </a:r>
            <a:r>
              <a:rPr lang="en-GB" sz="3534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/ £13.00 per week.  Please send in money on Monday with the correct amount and days for dinner marked clearly in an envelope.</a:t>
            </a:r>
            <a:endParaRPr sz="3534" dirty="0">
              <a:solidFill>
                <a:schemeClr val="tx1">
                  <a:lumMod val="50000"/>
                </a:schemeClr>
              </a:solidFill>
              <a:uFill>
                <a:solidFill>
                  <a:srgbClr val="4F4A37"/>
                </a:solidFill>
              </a:uFill>
            </a:endParaRPr>
          </a:p>
        </p:txBody>
      </p:sp>
      <p:pic>
        <p:nvPicPr>
          <p:cNvPr id="100" name="image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4795" y="426806"/>
            <a:ext cx="3270757" cy="31004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/>
          </p:cNvSpPr>
          <p:nvPr>
            <p:ph type="title"/>
          </p:nvPr>
        </p:nvSpPr>
        <p:spPr>
          <a:xfrm>
            <a:off x="1104900" y="571500"/>
            <a:ext cx="10795000" cy="2362200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537462"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690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Overview of curriculum: </a:t>
            </a:r>
            <a:endParaRPr sz="6900"/>
          </a:p>
          <a:p>
            <a:pPr defTabSz="537462">
              <a:defRPr sz="6900"/>
            </a:pPr>
            <a:r>
              <a:t>Numeracy</a:t>
            </a:r>
          </a:p>
        </p:txBody>
      </p:sp>
      <p:sp>
        <p:nvSpPr>
          <p:cNvPr id="104" name="Shape 104"/>
          <p:cNvSpPr>
            <a:spLocks noGrp="1"/>
          </p:cNvSpPr>
          <p:nvPr>
            <p:ph type="body" idx="1"/>
          </p:nvPr>
        </p:nvSpPr>
        <p:spPr>
          <a:xfrm>
            <a:off x="1104900" y="3022600"/>
            <a:ext cx="10795000" cy="5715000"/>
          </a:xfrm>
          <a:prstGeom prst="rect">
            <a:avLst/>
          </a:prstGeom>
        </p:spPr>
        <p:txBody>
          <a:bodyPr/>
          <a:lstStyle/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Num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ber</a:t>
            </a:r>
            <a:r>
              <a:rPr lang="en-GB" sz="2480" dirty="0"/>
              <a:t> 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work</a:t>
            </a:r>
            <a:endParaRPr sz="2480" dirty="0"/>
          </a:p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Mental </a:t>
            </a:r>
            <a:r>
              <a:rPr sz="2480"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Maths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- Daily</a:t>
            </a:r>
            <a:endParaRPr sz="2480" dirty="0"/>
          </a:p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Measure </a:t>
            </a:r>
            <a:endParaRPr sz="2480" dirty="0"/>
          </a:p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Data handling </a:t>
            </a:r>
            <a:endParaRPr sz="2480" dirty="0"/>
          </a:p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Shape and Space</a:t>
            </a:r>
          </a:p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A</a:t>
            </a:r>
            <a:r>
              <a:rPr lang="en-GB" sz="2480"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ctivity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Based Learning</a:t>
            </a: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/ Outdoor Play / Big Play</a:t>
            </a: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- children can explore mathematical concepts </a:t>
            </a:r>
            <a:r>
              <a:rPr sz="2480"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th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r</a:t>
            </a:r>
            <a:r>
              <a:rPr sz="2480"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ough</a:t>
            </a:r>
            <a:r>
              <a:rPr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play</a:t>
            </a:r>
          </a:p>
          <a:p>
            <a:pPr marL="419908" indent="-419908" defTabSz="303579">
              <a:spcBef>
                <a:spcPts val="1800"/>
              </a:spcBef>
              <a:buBlip>
                <a:blip r:embed="rId2"/>
              </a:buBlip>
              <a:defRPr sz="144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248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Use of technology to embed concepts.</a:t>
            </a:r>
            <a:endParaRPr lang="en-GB" sz="2480" dirty="0"/>
          </a:p>
        </p:txBody>
      </p:sp>
      <p:pic>
        <p:nvPicPr>
          <p:cNvPr id="105" name="image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34" y="3259650"/>
            <a:ext cx="4004289" cy="325225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/>
          </p:cNvSpPr>
          <p:nvPr>
            <p:ph type="title"/>
          </p:nvPr>
        </p:nvSpPr>
        <p:spPr>
          <a:xfrm>
            <a:off x="1104900" y="571498"/>
            <a:ext cx="10795000" cy="2362202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Literacy</a:t>
            </a:r>
          </a:p>
        </p:txBody>
      </p:sp>
      <p:sp>
        <p:nvSpPr>
          <p:cNvPr id="109" name="Shape 109"/>
          <p:cNvSpPr>
            <a:spLocks noGrp="1"/>
          </p:cNvSpPr>
          <p:nvPr>
            <p:ph type="body" idx="1"/>
          </p:nvPr>
        </p:nvSpPr>
        <p:spPr>
          <a:xfrm>
            <a:off x="1104900" y="3022600"/>
            <a:ext cx="10795000" cy="5715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0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  <a:latin typeface="+mj-lt"/>
              </a:rPr>
              <a:t>Reading -</a:t>
            </a:r>
            <a:r>
              <a:rPr lang="en-GB" sz="20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  <a:latin typeface="+mj-lt"/>
              </a:rPr>
              <a:t> </a:t>
            </a:r>
            <a:r>
              <a:rPr sz="20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  <a:latin typeface="+mj-lt"/>
              </a:rPr>
              <a:t>aim to get children to read with fluency, understanding and most importantly, enjoyment</a:t>
            </a:r>
            <a:r>
              <a:rPr lang="en-GB" sz="2000" dirty="0">
                <a:latin typeface="+mj-lt"/>
              </a:rPr>
              <a:t>.</a:t>
            </a:r>
            <a:endParaRPr sz="2000" dirty="0">
              <a:latin typeface="+mj-lt"/>
            </a:endParaRPr>
          </a:p>
          <a:p>
            <a:pPr marL="0" indent="0">
              <a:buNone/>
            </a:pPr>
            <a:r>
              <a:rPr sz="2000" i="1" dirty="0">
                <a:solidFill>
                  <a:srgbClr val="44481F">
                    <a:alpha val="64999"/>
                  </a:srgbClr>
                </a:solidFill>
                <a:uFill>
                  <a:solidFill>
                    <a:srgbClr val="44481F">
                      <a:alpha val="64999"/>
                    </a:srgbClr>
                  </a:solidFill>
                </a:uFill>
                <a:latin typeface="+mj-lt"/>
              </a:rPr>
              <a:t>Guided reading</a:t>
            </a:r>
            <a:r>
              <a:rPr lang="en-GB" sz="2000" i="1" dirty="0">
                <a:solidFill>
                  <a:srgbClr val="44481F">
                    <a:alpha val="64999"/>
                  </a:srgbClr>
                </a:solidFill>
                <a:uFill>
                  <a:solidFill>
                    <a:srgbClr val="44481F">
                      <a:alpha val="64999"/>
                    </a:srgbClr>
                  </a:solidFill>
                </a:uFill>
                <a:latin typeface="+mj-lt"/>
              </a:rPr>
              <a:t> – Fiction and Nonfiction texts</a:t>
            </a:r>
          </a:p>
          <a:p>
            <a:pPr marL="0" indent="0">
              <a:buNone/>
            </a:pPr>
            <a:r>
              <a:rPr lang="en-GB" sz="2000" dirty="0">
                <a:latin typeface="+mj-lt"/>
              </a:rPr>
              <a:t>Class/ School Library</a:t>
            </a:r>
          </a:p>
          <a:p>
            <a:pPr marL="0" indent="0">
              <a:buNone/>
            </a:pPr>
            <a:r>
              <a:rPr lang="en-GB" sz="2000" dirty="0">
                <a:latin typeface="+mj-lt"/>
              </a:rPr>
              <a:t>Community Library (Suffolk)</a:t>
            </a:r>
          </a:p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endParaRPr sz="2000" i="1" dirty="0">
              <a:solidFill>
                <a:srgbClr val="44481F">
                  <a:alpha val="64999"/>
                </a:srgbClr>
              </a:solidFill>
              <a:uFill>
                <a:solidFill>
                  <a:srgbClr val="44481F">
                    <a:alpha val="64999"/>
                  </a:srgbClr>
                </a:solidFill>
              </a:uFill>
              <a:latin typeface="+mj-lt"/>
            </a:endParaRPr>
          </a:p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Handwriting - whole school focus - daily practice</a:t>
            </a:r>
          </a:p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Developing Comprehension skills through use of textbooks.</a:t>
            </a:r>
          </a:p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Grammar and punctuation </a:t>
            </a:r>
          </a:p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Talking and listening - cross curricular  </a:t>
            </a:r>
          </a:p>
          <a:p>
            <a:pPr marL="528760" indent="-528760" defTabSz="329183">
              <a:spcBef>
                <a:spcPts val="1900"/>
              </a:spcBef>
              <a:buBlip>
                <a:blip r:embed="rId2"/>
              </a:buBlip>
              <a:defRPr sz="135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Use of technology </a:t>
            </a:r>
            <a:r>
              <a:rPr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to enhance each learning area within Literacy</a:t>
            </a:r>
            <a:r>
              <a:rPr lang="en-GB" sz="2000" dirty="0">
                <a:solidFill>
                  <a:srgbClr val="625E5C"/>
                </a:solidFill>
                <a:uFill>
                  <a:solidFill>
                    <a:srgbClr val="625E5C"/>
                  </a:solidFill>
                </a:uFill>
                <a:latin typeface="+mj-lt"/>
              </a:rPr>
              <a:t>.</a:t>
            </a:r>
            <a:endParaRPr sz="2000" dirty="0">
              <a:solidFill>
                <a:srgbClr val="625E5C"/>
              </a:solidFill>
              <a:uFill>
                <a:solidFill>
                  <a:srgbClr val="625E5C"/>
                </a:solidFill>
              </a:uFill>
              <a:latin typeface="+mj-lt"/>
            </a:endParaRPr>
          </a:p>
        </p:txBody>
      </p:sp>
      <p:pic>
        <p:nvPicPr>
          <p:cNvPr id="110" name="image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394" y="3748922"/>
            <a:ext cx="2007577" cy="225575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/>
          </p:nvPr>
        </p:nvSpPr>
        <p:spPr>
          <a:xfrm>
            <a:off x="911978" y="1856943"/>
            <a:ext cx="10795000" cy="2362202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World Around Us</a:t>
            </a:r>
          </a:p>
        </p:txBody>
      </p:sp>
      <p:sp>
        <p:nvSpPr>
          <p:cNvPr id="113" name="Shape 113"/>
          <p:cNvSpPr>
            <a:spLocks noGrp="1"/>
          </p:cNvSpPr>
          <p:nvPr>
            <p:ph type="body" idx="1"/>
          </p:nvPr>
        </p:nvSpPr>
        <p:spPr>
          <a:xfrm>
            <a:off x="1257651" y="3616026"/>
            <a:ext cx="10795000" cy="5715000"/>
          </a:xfrm>
          <a:prstGeom prst="rect">
            <a:avLst/>
          </a:prstGeom>
        </p:spPr>
        <p:txBody>
          <a:bodyPr/>
          <a:lstStyle/>
          <a:p>
            <a:pPr marL="562828" indent="-562828" defTabSz="406908">
              <a:spcBef>
                <a:spcPts val="2400"/>
              </a:spcBef>
              <a:buBlip>
                <a:blip r:embed="rId2"/>
              </a:buBlip>
              <a:defRPr sz="275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Incorporate Science, History and Geography</a:t>
            </a:r>
          </a:p>
          <a:p>
            <a:pPr marL="562828" indent="-562828" defTabSz="406908">
              <a:spcBef>
                <a:spcPts val="2400"/>
              </a:spcBef>
              <a:buBlip>
                <a:blip r:embed="rId2"/>
              </a:buBlip>
              <a:defRPr sz="275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Topic this year are Home Sweet Home, On an Adventure 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and Weather Watchers</a:t>
            </a:r>
            <a:endParaRPr dirty="0">
              <a:solidFill>
                <a:srgbClr val="4F4A37"/>
              </a:solidFill>
              <a:uFill>
                <a:solidFill>
                  <a:srgbClr val="4F4A37"/>
                </a:solidFill>
              </a:uFill>
            </a:endParaRPr>
          </a:p>
          <a:p>
            <a:pPr marL="562828" indent="-562828" defTabSz="406908">
              <a:spcBef>
                <a:spcPts val="2400"/>
              </a:spcBef>
              <a:buBlip>
                <a:blip r:embed="rId2"/>
              </a:buBlip>
              <a:defRPr sz="275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STEM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-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we will also be taking part in STEM based activities and experiments. STEM stands for 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S</a:t>
            </a:r>
            <a:r>
              <a:rPr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cience</a:t>
            </a: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, 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T</a:t>
            </a:r>
            <a:r>
              <a:rPr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echnology</a:t>
            </a: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, 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E</a:t>
            </a:r>
            <a:r>
              <a:rPr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ngineering</a:t>
            </a: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and </a:t>
            </a:r>
            <a:r>
              <a:rPr lang="en-GB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M</a:t>
            </a:r>
            <a:r>
              <a:rPr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athematics</a:t>
            </a:r>
            <a:r>
              <a:rPr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. </a:t>
            </a:r>
          </a:p>
        </p:txBody>
      </p:sp>
      <p:pic>
        <p:nvPicPr>
          <p:cNvPr id="114" name="image1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542" y="860354"/>
            <a:ext cx="2299272" cy="23758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D93BE-5C71-4F1B-84F8-DE95305F2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Arts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FCFFB-B912-4E97-9883-4C234C2B05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Arts include Music, Art and Drama.</a:t>
            </a:r>
          </a:p>
          <a:p>
            <a:r>
              <a:rPr lang="en-GB" dirty="0"/>
              <a:t>Year 3 children have the opportunity to participate in Charanga music scheme.</a:t>
            </a:r>
          </a:p>
          <a:p>
            <a:r>
              <a:rPr lang="en-GB" dirty="0"/>
              <a:t>Art – We are using ‘Art Time Let’s Shine’ programme</a:t>
            </a:r>
          </a:p>
          <a:p>
            <a:r>
              <a:rPr lang="en-GB" dirty="0"/>
              <a:t>Drama – incorporated throughout the curriculum. </a:t>
            </a:r>
          </a:p>
        </p:txBody>
      </p:sp>
    </p:spTree>
    <p:extLst>
      <p:ext uri="{BB962C8B-B14F-4D97-AF65-F5344CB8AC3E}">
        <p14:creationId xmlns:p14="http://schemas.microsoft.com/office/powerpoint/2010/main" val="1495122591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B8840-8B61-485A-AF7F-5EF0B2391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/ Wellbeing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FF5DE-4FEC-4A1A-87AF-FA671A168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866" y="2836916"/>
            <a:ext cx="10795000" cy="58287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PE takes place every Wednesday – Games Term 1. Children should wear their PE uniform to school on PE day.</a:t>
            </a:r>
          </a:p>
          <a:p>
            <a:pPr marL="0" indent="0">
              <a:buNone/>
            </a:pPr>
            <a:r>
              <a:rPr lang="en-GB" dirty="0"/>
              <a:t>Core NI programme – meditation, PE lessons, brain breaks</a:t>
            </a:r>
          </a:p>
          <a:p>
            <a:pPr marL="0" indent="0">
              <a:buNone/>
            </a:pPr>
            <a:r>
              <a:rPr lang="en-GB" dirty="0"/>
              <a:t>Daily Mile</a:t>
            </a:r>
          </a:p>
          <a:p>
            <a:pPr marL="0" indent="0">
              <a:buNone/>
            </a:pPr>
            <a:r>
              <a:rPr lang="en-GB" dirty="0"/>
              <a:t>Breathing exercises</a:t>
            </a:r>
          </a:p>
          <a:p>
            <a:pPr marL="0" indent="0">
              <a:buNone/>
            </a:pPr>
            <a:r>
              <a:rPr lang="en-GB" dirty="0"/>
              <a:t>Mindfulness </a:t>
            </a:r>
          </a:p>
          <a:p>
            <a:pPr marL="0" indent="0">
              <a:buNone/>
            </a:pPr>
            <a:r>
              <a:rPr lang="en-GB" dirty="0"/>
              <a:t>Nurture in 5 / Yoga</a:t>
            </a:r>
          </a:p>
          <a:p>
            <a:pPr marL="0" indent="0">
              <a:buNone/>
            </a:pPr>
            <a:r>
              <a:rPr lang="en-GB" dirty="0"/>
              <a:t>Outdoor / Big play</a:t>
            </a:r>
          </a:p>
        </p:txBody>
      </p:sp>
      <p:pic>
        <p:nvPicPr>
          <p:cNvPr id="1026" name="Picture 2" descr="Happy school boy walking cartoon vector illustration 3310858 Vector Art at  Vecteezy">
            <a:extLst>
              <a:ext uri="{FF2B5EF4-FFF2-40B4-BE49-F238E27FC236}">
                <a16:creationId xmlns:a16="http://schemas.microsoft.com/office/drawing/2014/main" id="{E8C6C8D3-25AF-4399-8CCE-DCA5D47BB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060" y="4876800"/>
            <a:ext cx="3040040" cy="425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592125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/>
          </p:cNvSpPr>
          <p:nvPr>
            <p:ph type="title"/>
          </p:nvPr>
        </p:nvSpPr>
        <p:spPr>
          <a:xfrm>
            <a:off x="1104900" y="571500"/>
            <a:ext cx="10795000" cy="2362200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Homework</a:t>
            </a:r>
          </a:p>
        </p:txBody>
      </p:sp>
      <p:sp>
        <p:nvSpPr>
          <p:cNvPr id="117" name="Shape 117"/>
          <p:cNvSpPr>
            <a:spLocks noGrp="1"/>
          </p:cNvSpPr>
          <p:nvPr>
            <p:ph type="body" idx="1"/>
          </p:nvPr>
        </p:nvSpPr>
        <p:spPr>
          <a:xfrm>
            <a:off x="1104900" y="3022600"/>
            <a:ext cx="10795000" cy="57150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04038" indent="-304038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endParaRPr sz="1800" dirty="0">
              <a:solidFill>
                <a:srgbClr val="4F4A37"/>
              </a:solidFill>
              <a:uFill>
                <a:solidFill>
                  <a:srgbClr val="4F4A37"/>
                </a:solidFill>
              </a:uFill>
            </a:endParaRP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2 x Numeracy </a:t>
            </a:r>
            <a:r>
              <a:rPr sz="3000" dirty="0" err="1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homeworks</a:t>
            </a: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Monday and Wednesday</a:t>
            </a: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2 x Literacy </a:t>
            </a:r>
            <a:r>
              <a:rPr sz="3000" dirty="0" err="1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homeworks</a:t>
            </a: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 Tuesday and Thursday </a:t>
            </a: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000" dirty="0">
                <a:solidFill>
                  <a:schemeClr val="tx1">
                    <a:lumMod val="50000"/>
                  </a:schemeClr>
                </a:solidFill>
              </a:rPr>
              <a:t>Daily </a:t>
            </a:r>
            <a:r>
              <a:rPr sz="3000" dirty="0">
                <a:solidFill>
                  <a:schemeClr val="tx1">
                    <a:lumMod val="50000"/>
                  </a:schemeClr>
                </a:solidFill>
              </a:rPr>
              <a:t>Phonics and High Frequency Words </a:t>
            </a: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Guided reading book - Oxford Reading Tree </a:t>
            </a: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(Fiction) </a:t>
            </a: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&amp; All </a:t>
            </a: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A</a:t>
            </a: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board</a:t>
            </a: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 (Non-Fiction)</a:t>
            </a: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Spelling Challenge books sent home on a Monday to be signed and complete corrections.</a:t>
            </a:r>
            <a:endParaRPr sz="3000" dirty="0">
              <a:solidFill>
                <a:schemeClr val="tx1">
                  <a:lumMod val="50000"/>
                </a:schemeClr>
              </a:solidFill>
              <a:uFill>
                <a:solidFill>
                  <a:srgbClr val="4F4A37"/>
                </a:solidFill>
              </a:uFill>
            </a:endParaRP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Library Book – Weekly</a:t>
            </a: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3000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4F4A37"/>
                  </a:solidFill>
                </a:uFill>
              </a:rPr>
              <a:t>Parental help - encourage as much independence as possible however all homework should be checked and signed by an adult.</a:t>
            </a:r>
            <a:endParaRPr lang="en-GB" sz="3000" dirty="0">
              <a:solidFill>
                <a:schemeClr val="tx1">
                  <a:lumMod val="50000"/>
                </a:schemeClr>
              </a:solidFill>
              <a:uFill>
                <a:solidFill>
                  <a:srgbClr val="4F4A37"/>
                </a:solidFill>
              </a:uFill>
            </a:endParaRPr>
          </a:p>
          <a:p>
            <a:pPr marL="574294" indent="-574294" defTabSz="378560">
              <a:spcBef>
                <a:spcPts val="2200"/>
              </a:spcBef>
              <a:buBlip>
                <a:blip r:embed="rId2"/>
              </a:buBlip>
              <a:defRPr sz="1619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3000" dirty="0">
                <a:solidFill>
                  <a:schemeClr val="tx1">
                    <a:lumMod val="50000"/>
                  </a:schemeClr>
                </a:solidFill>
              </a:rPr>
              <a:t>Prayers will be sent home for First Confession to practice as we learn them in school.</a:t>
            </a:r>
            <a:endParaRPr sz="3000" dirty="0">
              <a:solidFill>
                <a:schemeClr val="tx1">
                  <a:lumMod val="50000"/>
                </a:schemeClr>
              </a:solidFill>
              <a:uFill>
                <a:solidFill>
                  <a:srgbClr val="4F4A37"/>
                </a:solidFill>
              </a:uFill>
            </a:endParaRPr>
          </a:p>
        </p:txBody>
      </p:sp>
      <p:pic>
        <p:nvPicPr>
          <p:cNvPr id="2" name="Picture 3" descr="C:\Users\lgraham776\AppData\Local\Microsoft\Windows\Temporary Internet Files\Content.IE5\W009HVM0\dji_schooltop_homework_c_revised[1].png">
            <a:extLst>
              <a:ext uri="{FF2B5EF4-FFF2-40B4-BE49-F238E27FC236}">
                <a16:creationId xmlns:a16="http://schemas.microsoft.com/office/drawing/2014/main" id="{D028D013-2D9A-DFB7-3B24-841AB1757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424" y="630275"/>
            <a:ext cx="5023739" cy="224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1769239" y="1461340"/>
            <a:ext cx="10795000" cy="1406573"/>
          </a:xfrm>
          <a:prstGeom prst="rect">
            <a:avLst/>
          </a:prstGeom>
        </p:spPr>
        <p:txBody>
          <a:bodyPr/>
          <a:lstStyle/>
          <a:p>
            <a:r>
              <a:rPr dirty="0"/>
              <a:t>See </a:t>
            </a:r>
            <a:r>
              <a:rPr lang="en-GB" dirty="0"/>
              <a:t>–</a:t>
            </a:r>
            <a:r>
              <a:rPr dirty="0"/>
              <a:t> Saw</a:t>
            </a:r>
            <a:r>
              <a:rPr lang="en-GB" dirty="0"/>
              <a:t> / Email </a:t>
            </a:r>
            <a:endParaRPr dirty="0"/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701200" y="3794490"/>
            <a:ext cx="11602399" cy="593431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sz="6000" i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sz="4800" dirty="0"/>
              <a:t>Please login to Seesaw</a:t>
            </a:r>
            <a:r>
              <a:rPr lang="en-GB" sz="4800" dirty="0"/>
              <a:t> to keep up to date with information from your class teachers. </a:t>
            </a:r>
          </a:p>
          <a:p>
            <a:pPr>
              <a:defRPr sz="6000" i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lang="en-GB" sz="4800" dirty="0"/>
          </a:p>
          <a:p>
            <a:pPr>
              <a:defRPr sz="6000" i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n-GB" sz="4800" dirty="0"/>
              <a:t>Whole school notes will go out via email. If your email address changes, please let the office know.</a:t>
            </a:r>
            <a:endParaRPr sz="4800" dirty="0"/>
          </a:p>
        </p:txBody>
      </p:sp>
      <p:pic>
        <p:nvPicPr>
          <p:cNvPr id="121" name="3D4D847D-3B7F-4C98-971B-8DF57995E34A-L0-00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5139" y="950212"/>
            <a:ext cx="1955800" cy="1917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1104900" y="571500"/>
            <a:ext cx="10795000" cy="2362200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760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Dates to note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idx="1"/>
          </p:nvPr>
        </p:nvSpPr>
        <p:spPr>
          <a:xfrm>
            <a:off x="1104900" y="3124200"/>
            <a:ext cx="10795000" cy="56134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indent="0">
              <a:buNone/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4400" b="1" u="sng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Service of </a:t>
            </a:r>
            <a:r>
              <a:rPr lang="en-GB" sz="4400" b="1" u="sng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E</a:t>
            </a:r>
            <a:r>
              <a:rPr sz="4400" b="1" u="sng" dirty="0" err="1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nrolment</a:t>
            </a:r>
            <a:r>
              <a:rPr sz="4400" u="sng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lang="en-GB" sz="4400" u="sng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– </a:t>
            </a:r>
            <a:r>
              <a:rPr lang="en-GB" sz="44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Wednesday 4</a:t>
            </a:r>
            <a:r>
              <a:rPr lang="en-GB" sz="4400" baseline="300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th</a:t>
            </a:r>
            <a:r>
              <a:rPr lang="en-GB" sz="4400" dirty="0">
                <a:solidFill>
                  <a:srgbClr val="4F4A37"/>
                </a:solidFill>
                <a:uFill>
                  <a:solidFill>
                    <a:srgbClr val="4F4A37"/>
                  </a:solidFill>
                </a:uFill>
              </a:rPr>
              <a:t> February 10.00am.</a:t>
            </a:r>
            <a:r>
              <a:rPr lang="en-GB" sz="44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GB" sz="4400" b="1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(All classes)</a:t>
            </a:r>
            <a:endParaRPr lang="en-GB" sz="4400" dirty="0"/>
          </a:p>
          <a:p>
            <a:pPr marL="0" indent="0">
              <a:buNone/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sz="4400" b="1" u="sng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Service of </a:t>
            </a:r>
            <a:r>
              <a:rPr lang="en-GB" sz="4400" b="1" u="sng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R</a:t>
            </a:r>
            <a:r>
              <a:rPr sz="4400" b="1" u="sng" dirty="0" err="1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econciliation</a:t>
            </a:r>
            <a:r>
              <a:rPr sz="4400" b="1" u="sng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lang="en-GB" sz="4400" b="1" u="sng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–</a:t>
            </a:r>
            <a:r>
              <a:rPr sz="4400" b="1" u="sng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 </a:t>
            </a:r>
            <a:r>
              <a:rPr lang="en-GB" sz="4400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Tuesday 24</a:t>
            </a:r>
            <a:r>
              <a:rPr lang="en-GB" sz="4400" baseline="30000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th</a:t>
            </a:r>
            <a:r>
              <a:rPr lang="en-GB" sz="4400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 March 1.15pm. </a:t>
            </a:r>
            <a:r>
              <a:rPr lang="en-GB" sz="4400" b="1" dirty="0">
                <a:solidFill>
                  <a:schemeClr val="tx1">
                    <a:lumMod val="75000"/>
                  </a:schemeClr>
                </a:solidFill>
                <a:uFill>
                  <a:solidFill>
                    <a:srgbClr val="4F4A37"/>
                  </a:solidFill>
                </a:uFill>
              </a:rPr>
              <a:t>(All classes)</a:t>
            </a:r>
          </a:p>
          <a:p>
            <a:pPr marL="0" indent="0">
              <a:buNone/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4400" b="1" dirty="0">
                <a:solidFill>
                  <a:schemeClr val="tx1">
                    <a:lumMod val="75000"/>
                  </a:schemeClr>
                </a:solidFill>
              </a:rPr>
              <a:t>Baptismal lines – </a:t>
            </a:r>
            <a:r>
              <a:rPr lang="en-GB" sz="4400" dirty="0">
                <a:solidFill>
                  <a:schemeClr val="tx1">
                    <a:lumMod val="75000"/>
                  </a:schemeClr>
                </a:solidFill>
              </a:rPr>
              <a:t>If your child was not baptised in St. Oliver Plunkett Church or St. Joseph’s in </a:t>
            </a:r>
            <a:r>
              <a:rPr lang="en-GB" sz="4400" dirty="0" err="1">
                <a:solidFill>
                  <a:schemeClr val="tx1">
                    <a:lumMod val="75000"/>
                  </a:schemeClr>
                </a:solidFill>
              </a:rPr>
              <a:t>Hannahstown</a:t>
            </a:r>
            <a:r>
              <a:rPr lang="en-GB" sz="4400" dirty="0">
                <a:solidFill>
                  <a:schemeClr val="tx1">
                    <a:lumMod val="75000"/>
                  </a:schemeClr>
                </a:solidFill>
              </a:rPr>
              <a:t>, you will need to give us a copy of their baptismal lines. Notes will be sent in due course – (pre Christmas).</a:t>
            </a:r>
            <a:endParaRPr lang="en-GB" sz="4400" dirty="0">
              <a:solidFill>
                <a:schemeClr val="tx1">
                  <a:lumMod val="75000"/>
                </a:schemeClr>
              </a:solidFill>
              <a:uFill>
                <a:solidFill>
                  <a:srgbClr val="4F4A37"/>
                </a:solidFill>
              </a:uFill>
            </a:endParaRPr>
          </a:p>
        </p:txBody>
      </p:sp>
      <p:pic>
        <p:nvPicPr>
          <p:cNvPr id="125" name="image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408" y="0"/>
            <a:ext cx="3401624" cy="27671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1104900" y="3136900"/>
            <a:ext cx="10795000" cy="2362200"/>
          </a:xfrm>
          <a:prstGeom prst="rect">
            <a:avLst/>
          </a:prstGeom>
        </p:spPr>
        <p:txBody>
          <a:bodyPr/>
          <a:lstStyle/>
          <a:p>
            <a:pPr>
              <a:defRPr sz="1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defRPr>
            </a:pPr>
            <a:r>
              <a:rPr lang="en-GB" sz="7600" dirty="0">
                <a:solidFill>
                  <a:srgbClr val="714D3A"/>
                </a:solidFill>
                <a:uFill>
                  <a:solidFill>
                    <a:srgbClr val="714D3A"/>
                  </a:solidFill>
                </a:uFill>
              </a:rPr>
              <a:t>Thank you.</a:t>
            </a:r>
            <a:endParaRPr sz="7600" dirty="0">
              <a:solidFill>
                <a:srgbClr val="714D3A"/>
              </a:solidFill>
              <a:uFill>
                <a:solidFill>
                  <a:srgbClr val="714D3A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7838296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17A87"/>
      </a:accent1>
      <a:accent2>
        <a:srgbClr val="CC6A29"/>
      </a:accent2>
      <a:accent3>
        <a:srgbClr val="906C46"/>
      </a:accent3>
      <a:accent4>
        <a:srgbClr val="838B3B"/>
      </a:accent4>
      <a:accent5>
        <a:srgbClr val="D2A22F"/>
      </a:accent5>
      <a:accent6>
        <a:srgbClr val="BB5549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8254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4F4A37"/>
            </a:solidFill>
            <a:effectLst/>
            <a:uFill>
              <a:solidFill>
                <a:srgbClr val="4F4A37"/>
              </a:solidFill>
            </a:uFill>
            <a:latin typeface="Zapfino"/>
            <a:ea typeface="Zapfino"/>
            <a:cs typeface="Zapfino"/>
            <a:sym typeface="Zapf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4F4A37"/>
            </a:solidFill>
            <a:effectLst/>
            <a:uFill>
              <a:solidFill>
                <a:srgbClr val="4F4A37"/>
              </a:solidFill>
            </a:uFill>
            <a:latin typeface="Zapfino"/>
            <a:ea typeface="Zapfino"/>
            <a:cs typeface="Zapfino"/>
            <a:sym typeface="Zapf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191</TotalTime>
  <Words>792</Words>
  <Application>Microsoft Office PowerPoint</Application>
  <PresentationFormat>Custom</PresentationFormat>
  <Paragraphs>87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Avenir Roman</vt:lpstr>
      <vt:lpstr>Trebuchet MS</vt:lpstr>
      <vt:lpstr>Wingdings 3</vt:lpstr>
      <vt:lpstr>Facet</vt:lpstr>
      <vt:lpstr>Year 3 Curriculum Meeting     2025/26</vt:lpstr>
      <vt:lpstr>Information Included</vt:lpstr>
      <vt:lpstr>Class starts 8:45am Break 10:10 - 10:25am  Lunch 12:25-1:00pm Home time 2pm  After Schools –  2pm – 3pm Activity 3pm – 4pm Ruby Roos  (3pm on Friday)  (£3 per hour. MR Sports Online Booking).   </vt:lpstr>
      <vt:lpstr>Uniforms </vt:lpstr>
      <vt:lpstr>Attendance </vt:lpstr>
      <vt:lpstr>Snack and Dinner</vt:lpstr>
      <vt:lpstr>Overview of curriculum:  Numeracy</vt:lpstr>
      <vt:lpstr>Literacy</vt:lpstr>
      <vt:lpstr>World Around Us</vt:lpstr>
      <vt:lpstr>The Arts</vt:lpstr>
      <vt:lpstr>PE / Wellbeing</vt:lpstr>
      <vt:lpstr>Homework</vt:lpstr>
      <vt:lpstr>See – Saw / Email </vt:lpstr>
      <vt:lpstr>Dates to note</vt:lpstr>
      <vt:lpstr>Thank you.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Curriculum Meeting    September 2019</dc:title>
  <dc:creator>K Power</dc:creator>
  <cp:lastModifiedBy>C ENRIGHT</cp:lastModifiedBy>
  <cp:revision>19</cp:revision>
  <cp:lastPrinted>2025-09-15T14:27:50Z</cp:lastPrinted>
  <dcterms:modified xsi:type="dcterms:W3CDTF">2025-09-18T14:56:35Z</dcterms:modified>
</cp:coreProperties>
</file>