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2"/>
    <p:sldId id="280" r:id="rId3"/>
    <p:sldId id="279" r:id="rId4"/>
    <p:sldId id="257" r:id="rId5"/>
    <p:sldId id="258" r:id="rId6"/>
    <p:sldId id="259" r:id="rId7"/>
    <p:sldId id="260" r:id="rId8"/>
    <p:sldId id="261" r:id="rId9"/>
    <p:sldId id="262" r:id="rId10"/>
    <p:sldId id="278" r:id="rId11"/>
    <p:sldId id="266" r:id="rId12"/>
    <p:sldId id="267" r:id="rId13"/>
    <p:sldId id="277" r:id="rId14"/>
    <p:sldId id="269" r:id="rId15"/>
    <p:sldId id="268" r:id="rId16"/>
    <p:sldId id="272" r:id="rId17"/>
    <p:sldId id="270" r:id="rId18"/>
    <p:sldId id="273" r:id="rId19"/>
    <p:sldId id="274" r:id="rId20"/>
    <p:sldId id="281" r:id="rId21"/>
    <p:sldId id="276" r:id="rId22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1pPr>
    <a:lvl2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2pPr>
    <a:lvl3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3pPr>
    <a:lvl4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4pPr>
    <a:lvl5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5pPr>
    <a:lvl6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6pPr>
    <a:lvl7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7pPr>
    <a:lvl8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8pPr>
    <a:lvl9pPr marL="0" marR="0" indent="0" algn="ctr" defTabSz="457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Chalkduster"/>
        <a:ea typeface="Chalkduster"/>
        <a:cs typeface="Chalkduster"/>
        <a:sym typeface="Chalkduster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Pad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254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B59467">
              <a:alpha val="25000"/>
            </a:srgbClr>
          </a:solidFill>
        </a:fill>
      </a:tcStyle>
    </a:band2H>
    <a:firstCol>
      <a:tcTxStyle b="off" i="off">
        <a:font>
          <a:latin typeface="Chalkduster"/>
          <a:ea typeface="Chalkduster"/>
          <a:cs typeface="Chalkduster"/>
        </a:font>
        <a:srgbClr val="4A4E59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B346">
              <a:alpha val="90000"/>
            </a:srgbClr>
          </a:solidFill>
        </a:fill>
      </a:tcStyle>
    </a:firstCol>
    <a:lastRow>
      <a:tcTxStyle b="off" i="off">
        <a:font>
          <a:latin typeface="Chalkduster"/>
          <a:ea typeface="Chalkduster"/>
          <a:cs typeface="Chalkduster"/>
        </a:font>
        <a:srgbClr val="4A4E5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C22F">
              <a:alpha val="90000"/>
            </a:srgbClr>
          </a:solidFill>
        </a:fill>
      </a:tcStyle>
    </a:lastRow>
    <a:firstRow>
      <a:tcTxStyle b="off" i="off">
        <a:font>
          <a:latin typeface="Chalkduster"/>
          <a:ea typeface="Chalkduster"/>
          <a:cs typeface="Chalkduster"/>
        </a:font>
        <a:srgbClr val="4A4E59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C22F">
              <a:alpha val="90000"/>
            </a:srgb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Chalkduster"/>
          <a:ea typeface="Chalkduster"/>
          <a:cs typeface="Chalkduste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F0D3"/>
          </a:solidFill>
        </a:fill>
      </a:tcStyle>
    </a:wholeTbl>
    <a:band2H>
      <a:tcTxStyle/>
      <a:tcStyle>
        <a:tcBdr/>
        <a:fill>
          <a:solidFill>
            <a:srgbClr val="FEF8EA"/>
          </a:solidFill>
        </a:fill>
      </a:tcStyle>
    </a:band2H>
    <a:firstCol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Chalkduster"/>
          <a:ea typeface="Chalkduster"/>
          <a:cs typeface="Chalkduste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D3D3"/>
          </a:solidFill>
        </a:fill>
      </a:tcStyle>
    </a:wholeTbl>
    <a:band2H>
      <a:tcTxStyle/>
      <a:tcStyle>
        <a:tcBdr/>
        <a:fill>
          <a:solidFill>
            <a:srgbClr val="F4EAEA"/>
          </a:solidFill>
        </a:fill>
      </a:tcStyle>
    </a:band2H>
    <a:firstCol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Chalkduster"/>
          <a:ea typeface="Chalkduster"/>
          <a:cs typeface="Chalkduste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AE3D5"/>
          </a:solidFill>
        </a:fill>
      </a:tcStyle>
    </a:wholeTbl>
    <a:band2H>
      <a:tcTxStyle/>
      <a:tcStyle>
        <a:tcBdr/>
        <a:fill>
          <a:solidFill>
            <a:srgbClr val="EDF2EB"/>
          </a:solidFill>
        </a:fill>
      </a:tcStyle>
    </a:band2H>
    <a:firstCol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Chalkduster"/>
          <a:ea typeface="Chalkduster"/>
          <a:cs typeface="Chalkduste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Chalkduster"/>
          <a:ea typeface="Chalkduster"/>
          <a:cs typeface="Chalkduster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Chalkduster"/>
          <a:ea typeface="Chalkduster"/>
          <a:cs typeface="Chalkduster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Chalkduster"/>
          <a:ea typeface="Chalkduster"/>
          <a:cs typeface="Chalkduster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58872" autoAdjust="0"/>
  </p:normalViewPr>
  <p:slideViewPr>
    <p:cSldViewPr snapToGrid="0">
      <p:cViewPr varScale="1">
        <p:scale>
          <a:sx n="64" d="100"/>
          <a:sy n="64" d="100"/>
        </p:scale>
        <p:origin x="804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2" name="Shape 14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 latinLnBrk="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" name="Shape 15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228600" indent="-228600">
              <a:buSzPct val="80000"/>
              <a:buChar char="•"/>
            </a:pPr>
            <a:endParaRPr/>
          </a:p>
          <a:p>
            <a:pPr marL="228600" indent="-228600">
              <a:buSzPct val="80000"/>
              <a:buChar char="•"/>
            </a:pPr>
            <a:r>
              <a:t>Rationale behind the development:</a:t>
            </a:r>
          </a:p>
          <a:p>
            <a:pPr marL="228600" indent="-228600">
              <a:buSzPct val="80000"/>
              <a:buChar char="•"/>
            </a:pPr>
            <a:r>
              <a:t>Mental Maths is an area for development within our school.</a:t>
            </a:r>
          </a:p>
          <a:p>
            <a:pPr marL="228600" indent="-228600">
              <a:buSzPct val="80000"/>
              <a:buChar char="•"/>
            </a:pPr>
            <a:r>
              <a:t>For years literacy has been the main focus, a successful focus.</a:t>
            </a:r>
          </a:p>
          <a:p>
            <a:pPr marL="228600" indent="-228600">
              <a:buSzPct val="80000"/>
              <a:buChar char="•"/>
            </a:pPr>
            <a:r>
              <a:t>As one of the new Numeracy Coordinators, I wanted to bring Mental Maths to the forefront of our school development.</a:t>
            </a:r>
          </a:p>
          <a:p>
            <a:pPr marL="228600" indent="-228600">
              <a:buSzPct val="80000"/>
              <a:buChar char="•"/>
            </a:pPr>
            <a:r>
              <a:t>Reasons why?</a:t>
            </a:r>
          </a:p>
          <a:p>
            <a:pPr marL="228600" indent="-228600">
              <a:buSzPct val="80000"/>
              <a:buChar char="•"/>
            </a:pPr>
            <a:r>
              <a:t>Mental Maths encourages actual understanding, not just memorisation.</a:t>
            </a:r>
          </a:p>
          <a:p>
            <a:pPr marL="228600" indent="-228600">
              <a:buSzPct val="80000"/>
              <a:buChar char="•"/>
            </a:pPr>
            <a:r>
              <a:t>Mental Maths is logical, it just makes sense.</a:t>
            </a:r>
          </a:p>
          <a:p>
            <a:pPr marL="228600" indent="-228600">
              <a:buSzPct val="80000"/>
              <a:buChar char="•"/>
            </a:pPr>
            <a:r>
              <a:t>Mental Maths is fun! </a:t>
            </a:r>
          </a:p>
          <a:p>
            <a:pPr marL="228600" indent="-228600">
              <a:buSzPct val="80000"/>
              <a:buChar char="•"/>
            </a:pPr>
            <a:r>
              <a:t>Mental Maths is a cross curricular skill.  </a:t>
            </a:r>
          </a:p>
          <a:p>
            <a:pPr marL="228600" indent="-228600">
              <a:buSzPct val="80000"/>
              <a:buChar char="•"/>
            </a:pPr>
            <a:r>
              <a:t>And as CCEA clearly stated in the area of Using Mathematics "Across the curriculum, at a level appropriate to their ability, pupils should be enabled to:develop methods and strategies, including mental mathematics."</a:t>
            </a:r>
          </a:p>
          <a:p>
            <a:pPr marL="228600" indent="-228600">
              <a:buSzPct val="80000"/>
              <a:buChar char="•"/>
            </a:pPr>
            <a:r>
              <a:t>So we must provide our pupils with the opportunities to develop mathematical skills, mathematical strategies and mathematical knowledge.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0" name="Shape 16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Why is Mental Computation so important</a:t>
            </a:r>
          </a:p>
          <a:p>
            <a:endParaRPr/>
          </a:p>
          <a:p>
            <a:r>
              <a:t>Mental computation is the foremost computational skill used in society.</a:t>
            </a:r>
          </a:p>
          <a:p>
            <a:endParaRPr/>
          </a:p>
          <a:p>
            <a:r>
              <a:t>More than 80% of all mathematical computations in daily life in love mental computation and estimation.</a:t>
            </a:r>
          </a:p>
          <a:p>
            <a:endParaRPr/>
          </a:p>
          <a:p>
            <a:r>
              <a:t>We are preparing children to be the workers of the future, we must give them every opportunity to be able to perform in tomorrow's society.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65" name="Shape 16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Why is Mental Computation so important</a:t>
            </a:r>
          </a:p>
          <a:p>
            <a:endParaRPr/>
          </a:p>
          <a:p>
            <a:r>
              <a:t>Mental computation is the foremost computational skill used in society.</a:t>
            </a:r>
          </a:p>
          <a:p>
            <a:endParaRPr/>
          </a:p>
          <a:p>
            <a:r>
              <a:t>More than 80% of all mathematical computations in daily life in love mental computation and estimation.</a:t>
            </a:r>
          </a:p>
          <a:p>
            <a:endParaRPr/>
          </a:p>
          <a:p>
            <a:r>
              <a:t>We are preparing children to be the workers of the future, we must give them every opportunity to be able to perform in tomorrow's society.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0" name="Shape 18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Why is Mental Computation so important</a:t>
            </a:r>
          </a:p>
          <a:p>
            <a:endParaRPr/>
          </a:p>
          <a:p>
            <a:r>
              <a:t>Mental computation is the foremost computational skill used in society.</a:t>
            </a:r>
          </a:p>
          <a:p>
            <a:endParaRPr/>
          </a:p>
          <a:p>
            <a:r>
              <a:t>More than 80% of all mathematical computations in daily life in love mental computation and estimation.</a:t>
            </a:r>
          </a:p>
          <a:p>
            <a:endParaRPr/>
          </a:p>
          <a:p>
            <a:r>
              <a:t>We are preparing children to be the workers of the future, we must give them every opportunity to be able to perform in tomorrow's society.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85" name="Shape 185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Mental Computation</a:t>
            </a:r>
          </a:p>
          <a:p>
            <a:endParaRPr dirty="0"/>
          </a:p>
          <a:p>
            <a:r>
              <a:rPr dirty="0"/>
              <a:t>The role of mental computation is a way of allowing children to explore number and other mathematical concepts.</a:t>
            </a:r>
          </a:p>
          <a:p>
            <a:endParaRPr dirty="0"/>
          </a:p>
          <a:p>
            <a:r>
              <a:rPr dirty="0"/>
              <a:t>Flexible mental computation allows children to see beyond concrete representations</a:t>
            </a:r>
          </a:p>
          <a:p>
            <a:endParaRPr dirty="0"/>
          </a:p>
          <a:p>
            <a:r>
              <a:rPr dirty="0"/>
              <a:t>It allows them to develop their own strategies, ideas, reasoning and explanations.</a:t>
            </a:r>
          </a:p>
          <a:p>
            <a:endParaRPr dirty="0"/>
          </a:p>
          <a:p>
            <a:endParaRPr dirty="0"/>
          </a:p>
          <a:p>
            <a:r>
              <a:rPr dirty="0"/>
              <a:t> 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Shape 189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0" name="Shape 190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  <a:p>
            <a:pPr marL="228600" indent="-228600">
              <a:buSzPct val="80000"/>
              <a:buChar char="•"/>
            </a:pPr>
            <a:r>
              <a:t>Areas for development identified with kS1 coord and principal</a:t>
            </a:r>
          </a:p>
          <a:p>
            <a:pPr marL="228600" indent="-228600">
              <a:buSzPct val="80000"/>
              <a:buChar char="•"/>
            </a:pPr>
            <a:r>
              <a:t> Those areas identified for development  presented to staff during directed time - action plan shared and the way forward laid out for staff to see where we were going with Mental Maths</a:t>
            </a:r>
          </a:p>
          <a:p>
            <a:pPr marL="228600" indent="-228600">
              <a:buSzPct val="80000"/>
              <a:buChar char="•"/>
            </a:pPr>
            <a:r>
              <a:t>Making staff aware of the importance of Mental Maths development across the school and the curriculum through the dissemination of action plan and staff meetings.</a:t>
            </a:r>
          </a:p>
          <a:p>
            <a:pPr marL="228600" indent="-228600">
              <a:buSzPct val="80000"/>
              <a:buChar char="•"/>
            </a:pPr>
            <a:r>
              <a:t> Provision of on going support, guidance and training to staff in small groups, drop in workshop sessions, info sheets </a:t>
            </a:r>
          </a:p>
          <a:p>
            <a:pPr marL="228600" indent="-228600">
              <a:buSzPct val="80000"/>
              <a:buChar char="•"/>
            </a:pPr>
            <a:r>
              <a:t>Delegation of tasks across year bands to encourage staff to begin supporting each other </a:t>
            </a:r>
          </a:p>
          <a:p>
            <a:pPr marL="228600" indent="-228600">
              <a:buSzPct val="80000"/>
              <a:buChar char="•"/>
            </a:pPr>
            <a:r>
              <a:t>Regular meetings within key stages to provide ongoing support</a:t>
            </a:r>
          </a:p>
          <a:p>
            <a:pPr marL="228600" indent="-228600">
              <a:buSzPct val="80000"/>
              <a:buChar char="•"/>
            </a:pPr>
            <a:r>
              <a:t>Meetings with Tina Adair to seek support in delivery of Maths.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07" name="Shape 20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New Wave Mental Maths provided a range of levelled daily 5 minute maths exercise that coved all areas of mathematics.</a:t>
            </a:r>
          </a:p>
          <a:p>
            <a:endParaRPr/>
          </a:p>
          <a:p>
            <a:r>
              <a:t>Mathematical concepts</a:t>
            </a:r>
          </a:p>
          <a:p>
            <a:r>
              <a:t>Number</a:t>
            </a:r>
          </a:p>
          <a:p>
            <a:r>
              <a:t>Pre-algebra</a:t>
            </a:r>
          </a:p>
          <a:p>
            <a:r>
              <a:t>Shape and Space</a:t>
            </a:r>
          </a:p>
          <a:p>
            <a:r>
              <a:t>Measurement</a:t>
            </a:r>
          </a:p>
          <a:p>
            <a:r>
              <a:t>Handling Data</a:t>
            </a:r>
          </a:p>
          <a:p>
            <a:endParaRPr/>
          </a:p>
          <a:p>
            <a:r>
              <a:t>Staff were quick to see how easily this new resource could be used. It was user friendly, just required some photocopying and was ready to use.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Shape 211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12" name="Shape 2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benefits of New Wave were that each week it introduced new area for development, that teachers would teacher on a Monday.</a:t>
            </a:r>
          </a:p>
          <a:p>
            <a:r>
              <a:t>Across the it then reinforced previously taught concepts, thus keeping all areas fresh and in the pupils minds. </a:t>
            </a:r>
          </a:p>
          <a:p>
            <a:endParaRPr/>
          </a:p>
          <a:p>
            <a:r>
              <a:t>These exercises became part of daily homework. All provide by New Wave.</a:t>
            </a:r>
          </a:p>
          <a:p>
            <a:endParaRPr/>
          </a:p>
          <a:p>
            <a:r>
              <a:t>Then comes Friday as we all know is Test day. New Wave provide a Friday test each week assessing what has been coved during the week.</a:t>
            </a:r>
          </a:p>
          <a:p>
            <a:endParaRPr/>
          </a:p>
          <a:p>
            <a:r>
              <a:t>Teachers have found New Wave provides continuity and progression can be differentiated when necessary,  easy to use, manageable, easy to assess and child friendly.</a:t>
            </a:r>
          </a:p>
          <a:p>
            <a:r>
              <a:t>It  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>
            <a:spLocks noGrp="1" noRot="1" noChangeAspect="1"/>
          </p:cNvSpPr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247" name="Shape 247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 marL="228600" indent="-228600">
              <a:buSzPct val="80000"/>
              <a:buChar char="•"/>
            </a:pPr>
            <a:r>
              <a:rPr dirty="0"/>
              <a:t>It is hoped that the Action Plan for Mental </a:t>
            </a:r>
            <a:r>
              <a:rPr dirty="0" err="1"/>
              <a:t>Maths</a:t>
            </a:r>
            <a:r>
              <a:rPr dirty="0"/>
              <a:t> will be a success.</a:t>
            </a:r>
          </a:p>
          <a:p>
            <a:pPr marL="228600" indent="-228600">
              <a:buSzPct val="80000"/>
              <a:buChar char="•"/>
            </a:pPr>
            <a:r>
              <a:rPr dirty="0"/>
              <a:t>The good practice of involving Mental </a:t>
            </a:r>
            <a:r>
              <a:rPr dirty="0" err="1"/>
              <a:t>Maths</a:t>
            </a:r>
            <a:r>
              <a:rPr dirty="0"/>
              <a:t> within learning and teaching will be embedded.</a:t>
            </a:r>
          </a:p>
          <a:p>
            <a:pPr marL="228600" indent="-228600">
              <a:buSzPct val="80000"/>
              <a:buChar char="•"/>
            </a:pPr>
            <a:r>
              <a:rPr dirty="0"/>
              <a:t>That the introduction of New Wave Mentals will be successful in raising pupils' confidence in mathematics and that this is reflected in End of Key Stage Results and in </a:t>
            </a:r>
            <a:r>
              <a:rPr dirty="0" err="1"/>
              <a:t>Nfer</a:t>
            </a:r>
            <a:r>
              <a:rPr dirty="0"/>
              <a:t> testing.</a:t>
            </a:r>
          </a:p>
          <a:p>
            <a:pPr marL="228600" indent="-228600">
              <a:buSzPct val="80000"/>
              <a:buChar char="•"/>
            </a:pPr>
            <a:r>
              <a:rPr dirty="0"/>
              <a:t>If successful in Years  5 to 7 New Wave homework will be introduced into Year 4.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pic" sz="half" idx="13"/>
          </p:nvPr>
        </p:nvSpPr>
        <p:spPr>
          <a:xfrm>
            <a:off x="2713304" y="1200150"/>
            <a:ext cx="7578191" cy="5727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270000" y="7366000"/>
            <a:ext cx="10464800" cy="18288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xfrm>
            <a:off x="6297010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1270000" y="2565400"/>
            <a:ext cx="10464800" cy="25400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21" name="Shape 21"/>
          <p:cNvSpPr>
            <a:spLocks noGrp="1"/>
          </p:cNvSpPr>
          <p:nvPr>
            <p:ph type="body" sz="quarter" idx="1"/>
          </p:nvPr>
        </p:nvSpPr>
        <p:spPr>
          <a:xfrm>
            <a:off x="1270000" y="5207000"/>
            <a:ext cx="10464800" cy="1460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</a:lvl1pPr>
            <a:lvl2pPr marL="0" indent="0" algn="ctr">
              <a:spcBef>
                <a:spcPts val="0"/>
              </a:spcBef>
              <a:buSzTx/>
              <a:buNone/>
            </a:lvl2pPr>
            <a:lvl3pPr marL="0" indent="0" algn="ctr">
              <a:spcBef>
                <a:spcPts val="0"/>
              </a:spcBef>
              <a:buSzTx/>
              <a:buNone/>
            </a:lvl3pPr>
            <a:lvl4pPr marL="0" indent="0" algn="ctr">
              <a:spcBef>
                <a:spcPts val="0"/>
              </a:spcBef>
              <a:buSzTx/>
              <a:buNone/>
            </a:lvl4pPr>
            <a:lvl5pPr marL="0" indent="0" algn="ctr">
              <a:spcBef>
                <a:spcPts val="0"/>
              </a:spcBef>
              <a:buSzTx/>
              <a:buNone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hape 22"/>
          <p:cNvSpPr>
            <a:spLocks noGrp="1"/>
          </p:cNvSpPr>
          <p:nvPr>
            <p:ph type="sldNum" sz="quarter" idx="2"/>
          </p:nvPr>
        </p:nvSpPr>
        <p:spPr>
          <a:xfrm>
            <a:off x="6297010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1270000" y="2946400"/>
            <a:ext cx="10464800" cy="57404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xfrm>
            <a:off x="6297009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7124700" y="3073400"/>
            <a:ext cx="4140200" cy="548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half" idx="1"/>
          </p:nvPr>
        </p:nvSpPr>
        <p:spPr>
          <a:xfrm>
            <a:off x="1270000" y="2946400"/>
            <a:ext cx="5105400" cy="5740400"/>
          </a:xfrm>
          <a:prstGeom prst="rect">
            <a:avLst/>
          </a:prstGeom>
        </p:spPr>
        <p:txBody>
          <a:bodyPr/>
          <a:lstStyle>
            <a:lvl1pPr marL="395111" indent="-395111">
              <a:spcBef>
                <a:spcPts val="3200"/>
              </a:spcBef>
              <a:buBlip>
                <a:blip r:embed="rId2"/>
              </a:buBlip>
              <a:defRPr sz="3200"/>
            </a:lvl1pPr>
            <a:lvl2pPr marL="839610" indent="-395111">
              <a:spcBef>
                <a:spcPts val="3200"/>
              </a:spcBef>
              <a:buBlip>
                <a:blip r:embed="rId2"/>
              </a:buBlip>
              <a:defRPr sz="3200"/>
            </a:lvl2pPr>
            <a:lvl3pPr marL="1284110" indent="-395110">
              <a:spcBef>
                <a:spcPts val="3200"/>
              </a:spcBef>
              <a:buBlip>
                <a:blip r:embed="rId2"/>
              </a:buBlip>
              <a:defRPr sz="3200"/>
            </a:lvl3pPr>
            <a:lvl4pPr marL="1728610" indent="-395110">
              <a:spcBef>
                <a:spcPts val="3200"/>
              </a:spcBef>
              <a:buBlip>
                <a:blip r:embed="rId2"/>
              </a:buBlip>
              <a:defRPr sz="3200"/>
            </a:lvl4pPr>
            <a:lvl5pPr marL="2173110" indent="-395110">
              <a:spcBef>
                <a:spcPts val="3200"/>
              </a:spcBef>
              <a:buBlip>
                <a:blip r:embed="rId2"/>
              </a:buBlip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xfrm>
            <a:off x="6303607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xfrm>
            <a:off x="6297010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pic" idx="13"/>
          </p:nvPr>
        </p:nvSpPr>
        <p:spPr>
          <a:xfrm>
            <a:off x="1058201" y="755650"/>
            <a:ext cx="10888397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57" name="Shape 57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40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5" name="Shape 6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>
            <a:spLocks noGrp="1"/>
          </p:cNvSpPr>
          <p:nvPr>
            <p:ph type="sldNum" sz="quarter" idx="2"/>
          </p:nvPr>
        </p:nvSpPr>
        <p:spPr>
          <a:xfrm>
            <a:off x="6297012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80" name="Shape 80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89" name="Shape 89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0" name="Shape 90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8" name="Shape 108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25" name="Shape 125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26" name="Shape 126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>
            <a:spLocks noGrp="1"/>
          </p:cNvSpPr>
          <p:nvPr>
            <p:ph type="title"/>
          </p:nvPr>
        </p:nvSpPr>
        <p:spPr>
          <a:xfrm>
            <a:off x="1270000" y="203200"/>
            <a:ext cx="10464800" cy="254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t>Title Text</a:t>
            </a:r>
          </a:p>
        </p:txBody>
      </p:sp>
      <p:sp>
        <p:nvSpPr>
          <p:cNvPr id="134" name="Shape 134"/>
          <p:cNvSpPr>
            <a:spLocks noGrp="1"/>
          </p:cNvSpPr>
          <p:nvPr>
            <p:ph type="body" idx="1"/>
          </p:nvPr>
        </p:nvSpPr>
        <p:spPr>
          <a:xfrm>
            <a:off x="1270000" y="2768600"/>
            <a:ext cx="10464800" cy="5740400"/>
          </a:xfrm>
          <a:prstGeom prst="rect">
            <a:avLst/>
          </a:prstGeom>
        </p:spPr>
        <p:txBody>
          <a:bodyPr/>
          <a:lstStyle>
            <a:lvl1pPr marL="571500" indent="-571500">
              <a:buBlip>
                <a:blip r:embed="rId2"/>
              </a:buBlip>
            </a:lvl1pPr>
            <a:lvl2pPr marL="1143000" indent="-571500">
              <a:buBlip>
                <a:blip r:embed="rId2"/>
              </a:buBlip>
            </a:lvl2pPr>
            <a:lvl3pPr marL="1714500" indent="-571500">
              <a:buBlip>
                <a:blip r:embed="rId2"/>
              </a:buBlip>
            </a:lvl3pPr>
            <a:lvl4pPr marL="2286000" indent="-571500">
              <a:buBlip>
                <a:blip r:embed="rId2"/>
              </a:buBlip>
            </a:lvl4pPr>
            <a:lvl5pPr marL="2857500" indent="-571500">
              <a:buBlip>
                <a:blip r:embed="rId2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5" name="Shape 135"/>
          <p:cNvSpPr>
            <a:spLocks noGrp="1"/>
          </p:cNvSpPr>
          <p:nvPr>
            <p:ph type="sldNum" sz="quarter" idx="2"/>
          </p:nvPr>
        </p:nvSpPr>
        <p:spPr>
          <a:xfrm>
            <a:off x="6297011" y="9194800"/>
            <a:ext cx="409839" cy="454169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body" idx="1"/>
          </p:nvPr>
        </p:nvSpPr>
        <p:spPr>
          <a:xfrm>
            <a:off x="1270000" y="1066800"/>
            <a:ext cx="10464800" cy="7620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8"/>
              </a:buBlip>
            </a:lvl1pPr>
            <a:lvl2pPr>
              <a:buBlip>
                <a:blip r:embed="rId18"/>
              </a:buBlip>
            </a:lvl2pPr>
            <a:lvl3pPr>
              <a:buBlip>
                <a:blip r:embed="rId18"/>
              </a:buBlip>
            </a:lvl3pPr>
            <a:lvl4pPr>
              <a:buBlip>
                <a:blip r:embed="rId18"/>
              </a:buBlip>
            </a:lvl4pPr>
            <a:lvl5pPr>
              <a:buBlip>
                <a:blip r:embed="rId18"/>
              </a:buBlip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948462" y="1950720"/>
            <a:ext cx="10403841" cy="66152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/>
          <a:p>
            <a:r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297013" y="9194800"/>
            <a:ext cx="409839" cy="45416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ransition spd="med"/>
  <p:txStyles>
    <p:title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1pPr>
      <a:lvl2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2pPr>
      <a:lvl3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3pPr>
      <a:lvl4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4pPr>
      <a:lvl5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5pPr>
      <a:lvl6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6pPr>
      <a:lvl7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7pPr>
      <a:lvl8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8pPr>
      <a:lvl9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72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9pPr>
    </p:titleStyle>
    <p:bodyStyle>
      <a:lvl1pPr marL="444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1pPr>
      <a:lvl2pPr marL="889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2pPr>
      <a:lvl3pPr marL="1333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3pPr>
      <a:lvl4pPr marL="1778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4pPr>
      <a:lvl5pPr marL="2222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5pPr>
      <a:lvl6pPr marL="2667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6pPr>
      <a:lvl7pPr marL="3111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7pPr>
      <a:lvl8pPr marL="35560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8pPr>
      <a:lvl9pPr marL="4000500" marR="0" indent="-444500" algn="l" defTabSz="457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43000"/>
        <a:buFontTx/>
        <a:buBlip>
          <a:blip r:embed="rId18"/>
        </a:buBlip>
        <a:tabLst/>
        <a:defRPr sz="3600" b="0" i="0" u="none" strike="noStrike" cap="none" spc="0" baseline="0">
          <a:ln>
            <a:noFill/>
          </a:ln>
          <a:solidFill>
            <a:srgbClr val="FFFFFF"/>
          </a:solidFill>
          <a:uFillTx/>
          <a:latin typeface="Chalkduster"/>
          <a:ea typeface="Chalkduster"/>
          <a:cs typeface="Chalkduster"/>
          <a:sym typeface="Chalkduster"/>
        </a:defRPr>
      </a:lvl9pPr>
    </p:bodyStyle>
    <p:otherStyle>
      <a:lvl1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1pPr>
      <a:lvl2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2pPr>
      <a:lvl3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3pPr>
      <a:lvl4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4pPr>
      <a:lvl5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5pPr>
      <a:lvl6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6pPr>
      <a:lvl7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7pPr>
      <a:lvl8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8pPr>
      <a:lvl9pPr marL="0" marR="0" indent="0" algn="ctr" defTabSz="457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halkduster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6" name="Group 146"/>
          <p:cNvGrpSpPr/>
          <p:nvPr/>
        </p:nvGrpSpPr>
        <p:grpSpPr>
          <a:xfrm>
            <a:off x="3548264" y="305719"/>
            <a:ext cx="6334921" cy="6277772"/>
            <a:chOff x="0" y="0"/>
            <a:chExt cx="6334920" cy="6277770"/>
          </a:xfrm>
        </p:grpSpPr>
        <p:pic>
          <p:nvPicPr>
            <p:cNvPr id="144" name="image2.pn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500" y="63516"/>
              <a:ext cx="6207772" cy="61509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5" name="image3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-1"/>
              <a:ext cx="6334921" cy="627777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47" name="Shape 147"/>
          <p:cNvSpPr>
            <a:spLocks noGrp="1"/>
          </p:cNvSpPr>
          <p:nvPr>
            <p:ph type="title"/>
          </p:nvPr>
        </p:nvSpPr>
        <p:spPr>
          <a:xfrm>
            <a:off x="1270000" y="6604592"/>
            <a:ext cx="10464800" cy="2590208"/>
          </a:xfrm>
          <a:prstGeom prst="rect">
            <a:avLst/>
          </a:prstGeom>
        </p:spPr>
        <p:txBody>
          <a:bodyPr/>
          <a:lstStyle/>
          <a:p>
            <a:r>
              <a:t>Year 6</a:t>
            </a:r>
          </a:p>
          <a:p>
            <a:r>
              <a:t>Curriculum Meeting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7BBB06-BC2E-C6E3-D56B-7C6E05E4660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668511" y="1298601"/>
            <a:ext cx="11579839" cy="7507301"/>
          </a:xfrm>
        </p:spPr>
        <p:txBody>
          <a:bodyPr>
            <a:normAutofit/>
          </a:bodyPr>
          <a:lstStyle/>
          <a:p>
            <a:pPr algn="l"/>
            <a:r>
              <a:rPr lang="en-GB" sz="4000" b="1" i="0" dirty="0">
                <a:solidFill>
                  <a:schemeClr val="bg1"/>
                </a:solidFill>
                <a:effectLst/>
                <a:latin typeface="Segoe Sans"/>
              </a:rPr>
              <a:t>👋 Welcome to Our Year 6 Curriculum Meeting</a:t>
            </a:r>
          </a:p>
          <a:p>
            <a:pPr algn="l"/>
            <a:r>
              <a:rPr lang="en-GB" sz="4000" b="1" i="0" dirty="0">
                <a:solidFill>
                  <a:schemeClr val="bg1"/>
                </a:solidFill>
                <a:effectLst/>
                <a:latin typeface="Segoe Sans"/>
              </a:rPr>
              <a:t>Thank you for joining us today.</a:t>
            </a:r>
            <a:br>
              <a:rPr lang="en-GB" sz="4000" b="0" i="0" dirty="0">
                <a:solidFill>
                  <a:schemeClr val="bg1"/>
                </a:solidFill>
                <a:effectLst/>
                <a:latin typeface="Segoe Sans"/>
              </a:rPr>
            </a:br>
            <a:endParaRPr lang="en-GB" sz="40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/>
            <a:endParaRPr lang="en-GB" sz="4000" dirty="0">
              <a:solidFill>
                <a:schemeClr val="bg1"/>
              </a:solidFill>
              <a:latin typeface="Segoe Sans"/>
            </a:endParaRPr>
          </a:p>
          <a:p>
            <a:pPr algn="l"/>
            <a:r>
              <a:rPr lang="en-GB" sz="4000" b="0" i="0" dirty="0">
                <a:solidFill>
                  <a:schemeClr val="bg1"/>
                </a:solidFill>
                <a:effectLst/>
                <a:latin typeface="Segoe Sans"/>
              </a:rPr>
              <a:t>We’re delighted to have the opportunity to share key information about your child’s learning journey in Year 6.</a:t>
            </a:r>
          </a:p>
          <a:p>
            <a:pPr algn="l"/>
            <a:endParaRPr lang="en-GB" sz="4000" dirty="0">
              <a:solidFill>
                <a:schemeClr val="bg1"/>
              </a:solidFill>
              <a:latin typeface="Segoe Sans"/>
            </a:endParaRPr>
          </a:p>
          <a:p>
            <a:pPr algn="l"/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Todays session will cover: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Curriculum highlights and expectations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How you can support learning at home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bg1"/>
                </a:solidFill>
                <a:latin typeface="Segoe Sans"/>
              </a:rPr>
              <a:t>R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outines of school</a:t>
            </a:r>
          </a:p>
          <a:p>
            <a:pPr algn="l"/>
            <a:endParaRPr lang="en-GB" sz="40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/>
            <a:endParaRPr lang="en-GB" sz="4000" dirty="0">
              <a:solidFill>
                <a:schemeClr val="bg1"/>
              </a:solidFill>
              <a:latin typeface="Segoe Sans"/>
            </a:endParaRPr>
          </a:p>
          <a:p>
            <a:pPr algn="l"/>
            <a:endParaRPr lang="en-GB" sz="4000" b="0" i="0" dirty="0">
              <a:solidFill>
                <a:schemeClr val="bg1"/>
              </a:solidFill>
              <a:effectLst/>
              <a:latin typeface="Segoe Sans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0510326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5A8F0B-91E1-5055-A05C-03431DA0E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0" y="294126"/>
            <a:ext cx="10464800" cy="1460501"/>
          </a:xfrm>
        </p:spPr>
        <p:txBody>
          <a:bodyPr/>
          <a:lstStyle/>
          <a:p>
            <a:r>
              <a:rPr lang="en-GB" dirty="0"/>
              <a:t>Mobile Phones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9F219B-9F06-A57B-A4CA-C1F915316612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353466" y="1974797"/>
            <a:ext cx="12386662" cy="6907946"/>
          </a:xfrm>
        </p:spPr>
        <p:txBody>
          <a:bodyPr>
            <a:normAutofit/>
          </a:bodyPr>
          <a:lstStyle/>
          <a:p>
            <a:pPr algn="l"/>
            <a:r>
              <a:rPr lang="en-GB" sz="3200" b="1" i="0" dirty="0">
                <a:solidFill>
                  <a:schemeClr val="bg1"/>
                </a:solidFill>
                <a:effectLst/>
                <a:latin typeface="Segoe Sans"/>
              </a:rPr>
              <a:t>📱 Mobile Phone Use in School</a:t>
            </a:r>
          </a:p>
          <a:p>
            <a:pPr algn="l"/>
            <a:r>
              <a:rPr lang="en-GB" sz="3200" b="1" i="0" dirty="0">
                <a:solidFill>
                  <a:schemeClr val="bg1"/>
                </a:solidFill>
                <a:effectLst/>
                <a:latin typeface="Segoe Sans"/>
              </a:rPr>
              <a:t>School Policy:</a:t>
            </a:r>
          </a:p>
          <a:p>
            <a:pPr algn="l"/>
            <a:endParaRPr lang="en-GB" sz="32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Mobile phones should </a:t>
            </a:r>
            <a:r>
              <a:rPr lang="en-GB" sz="3200" b="1" i="0" dirty="0">
                <a:solidFill>
                  <a:schemeClr val="bg1"/>
                </a:solidFill>
                <a:effectLst/>
                <a:latin typeface="Segoe Sans"/>
              </a:rPr>
              <a:t>only be brought to school in emergencies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If a phone is brought in, it must be: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3200" b="1" i="0" dirty="0">
                <a:solidFill>
                  <a:schemeClr val="bg1"/>
                </a:solidFill>
                <a:effectLst/>
                <a:latin typeface="Segoe Sans"/>
              </a:rPr>
              <a:t>Switched off upon arrival</a:t>
            </a:r>
            <a:endParaRPr lang="en-GB" sz="32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3200" b="1" i="0" dirty="0">
                <a:solidFill>
                  <a:schemeClr val="bg1"/>
                </a:solidFill>
                <a:effectLst/>
                <a:latin typeface="Segoe Sans"/>
              </a:rPr>
              <a:t>Handed in to the school office</a:t>
            </a:r>
            <a:r>
              <a:rPr lang="en-GB" sz="3200" b="0" i="0" dirty="0">
                <a:solidFill>
                  <a:schemeClr val="bg1"/>
                </a:solidFill>
                <a:effectLst/>
                <a:latin typeface="Segoe Sans"/>
              </a:rPr>
              <a:t> for safe storage during the day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5131791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xfrm>
            <a:off x="1270000" y="-177503"/>
            <a:ext cx="10464800" cy="2540001"/>
          </a:xfrm>
          <a:prstGeom prst="rect">
            <a:avLst/>
          </a:prstGeom>
        </p:spPr>
        <p:txBody>
          <a:bodyPr/>
          <a:lstStyle/>
          <a:p>
            <a:r>
              <a:rPr dirty="0"/>
              <a:t>School Uniform </a:t>
            </a:r>
          </a:p>
        </p:txBody>
      </p:sp>
      <p:sp>
        <p:nvSpPr>
          <p:cNvPr id="150" name="Shape 150"/>
          <p:cNvSpPr>
            <a:spLocks noGrp="1"/>
          </p:cNvSpPr>
          <p:nvPr>
            <p:ph type="body" sz="half" idx="1"/>
          </p:nvPr>
        </p:nvSpPr>
        <p:spPr>
          <a:xfrm>
            <a:off x="554279" y="2215450"/>
            <a:ext cx="6411903" cy="7202300"/>
          </a:xfrm>
          <a:prstGeom prst="rect">
            <a:avLst/>
          </a:prstGeom>
        </p:spPr>
        <p:txBody>
          <a:bodyPr/>
          <a:lstStyle/>
          <a:p>
            <a:pPr marL="580318" indent="-580318">
              <a:buBlip>
                <a:blip r:embed="rId3"/>
              </a:buBlip>
              <a:defRPr sz="4700"/>
            </a:pPr>
            <a:r>
              <a:rPr lang="en-GB" dirty="0"/>
              <a:t>Please label everything.</a:t>
            </a:r>
          </a:p>
          <a:p>
            <a:pPr marL="580318" indent="-580318">
              <a:buBlip>
                <a:blip r:embed="rId3"/>
              </a:buBlip>
              <a:defRPr sz="4700"/>
            </a:pPr>
            <a:r>
              <a:rPr lang="en-GB" dirty="0"/>
              <a:t>Black shoes everyday.</a:t>
            </a:r>
          </a:p>
        </p:txBody>
      </p:sp>
      <p:pic>
        <p:nvPicPr>
          <p:cNvPr id="3" name="Picture 2" descr="A child and child standing in front of a bulletin board&#10;&#10;Description automatically generated">
            <a:extLst>
              <a:ext uri="{FF2B5EF4-FFF2-40B4-BE49-F238E27FC236}">
                <a16:creationId xmlns:a16="http://schemas.microsoft.com/office/drawing/2014/main" id="{8AE6C4DE-778D-8BA7-9850-600E768059E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902" y="2300338"/>
            <a:ext cx="4642806" cy="7032523"/>
          </a:xfrm>
          <a:prstGeom prst="rect">
            <a:avLst/>
          </a:prstGeom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/>
        </p:nvSpPr>
        <p:spPr>
          <a:xfrm>
            <a:off x="559060" y="2001360"/>
            <a:ext cx="11704782" cy="6495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pPr>
            <a:r>
              <a:rPr dirty="0"/>
              <a:t>It is important that your child comes to school everyday. </a:t>
            </a:r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pPr>
            <a:r>
              <a:rPr dirty="0"/>
              <a:t>If he/she is ill please phone to let the school know.</a:t>
            </a:r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pPr>
            <a:r>
              <a:rPr dirty="0"/>
              <a:t> Please return the 'Absence Notification Form' to the class teacher.</a:t>
            </a:r>
          </a:p>
        </p:txBody>
      </p:sp>
      <p:sp>
        <p:nvSpPr>
          <p:cNvPr id="158" name="Shape 158"/>
          <p:cNvSpPr/>
          <p:nvPr/>
        </p:nvSpPr>
        <p:spPr>
          <a:xfrm>
            <a:off x="1091624" y="869136"/>
            <a:ext cx="10821551" cy="1132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400">
                <a:solidFill>
                  <a:srgbClr val="FFFFFF"/>
                </a:solidFill>
              </a:defRPr>
            </a:lvl1pPr>
          </a:lstStyle>
          <a:p>
            <a:r>
              <a:t>Attendance </a:t>
            </a: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/>
          <p:nvPr/>
        </p:nvSpPr>
        <p:spPr>
          <a:xfrm>
            <a:off x="543692" y="2867749"/>
            <a:ext cx="11704782" cy="45525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pPr>
            <a:r>
              <a:rPr dirty="0"/>
              <a:t>It is important that your child is in school by 8.45am.</a:t>
            </a:r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pPr>
            <a:endParaRPr dirty="0"/>
          </a:p>
          <a:p>
            <a: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pPr>
            <a:r>
              <a:rPr dirty="0"/>
              <a:t>Lessons start promptly at 8.55am.</a:t>
            </a:r>
          </a:p>
        </p:txBody>
      </p:sp>
      <p:sp>
        <p:nvSpPr>
          <p:cNvPr id="163" name="Shape 163"/>
          <p:cNvSpPr/>
          <p:nvPr/>
        </p:nvSpPr>
        <p:spPr>
          <a:xfrm>
            <a:off x="1091624" y="869136"/>
            <a:ext cx="10821551" cy="11322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400">
                <a:solidFill>
                  <a:srgbClr val="FFFFFF"/>
                </a:solidFill>
              </a:defRPr>
            </a:lvl1pPr>
          </a:lstStyle>
          <a:p>
            <a:r>
              <a:t>Punctuality </a:t>
            </a:r>
          </a:p>
        </p:txBody>
      </p:sp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/>
          <p:nvPr/>
        </p:nvSpPr>
        <p:spPr>
          <a:xfrm>
            <a:off x="650009" y="1222336"/>
            <a:ext cx="11704782" cy="30920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 marL="493888" indent="-493888" algn="l">
              <a:spcBef>
                <a:spcPts val="3200"/>
              </a:spcBef>
              <a:buSzPct val="43000"/>
              <a:buBlip>
                <a:blip r:embed="rId3"/>
              </a:buBlip>
              <a:defRPr sz="4000">
                <a:solidFill>
                  <a:srgbClr val="FFFFFF"/>
                </a:solidFill>
              </a:defRPr>
            </a:lvl1pPr>
          </a:lstStyle>
          <a:p>
            <a:r>
              <a:t>A healthy break is strongly encouraged in line with the school policy.</a:t>
            </a:r>
          </a:p>
        </p:txBody>
      </p:sp>
      <p:sp>
        <p:nvSpPr>
          <p:cNvPr id="168" name="Shape 168"/>
          <p:cNvSpPr/>
          <p:nvPr/>
        </p:nvSpPr>
        <p:spPr>
          <a:xfrm>
            <a:off x="1229686" y="117219"/>
            <a:ext cx="6542455" cy="11322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6400">
                <a:solidFill>
                  <a:srgbClr val="FFFFFF"/>
                </a:solidFill>
              </a:defRPr>
            </a:lvl1pPr>
          </a:lstStyle>
          <a:p>
            <a:r>
              <a:t>Break time </a:t>
            </a:r>
          </a:p>
        </p:txBody>
      </p:sp>
      <p:grpSp>
        <p:nvGrpSpPr>
          <p:cNvPr id="171" name="Group 171"/>
          <p:cNvGrpSpPr/>
          <p:nvPr/>
        </p:nvGrpSpPr>
        <p:grpSpPr>
          <a:xfrm>
            <a:off x="8947824" y="-341737"/>
            <a:ext cx="3347562" cy="2050136"/>
            <a:chOff x="0" y="0"/>
            <a:chExt cx="3347560" cy="2050135"/>
          </a:xfrm>
        </p:grpSpPr>
        <p:pic>
          <p:nvPicPr>
            <p:cNvPr id="169" name="image2.jpe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500" y="63500"/>
              <a:ext cx="3220561" cy="19231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0" name="image6.pn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0"/>
              <a:ext cx="3347561" cy="20501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74" name="Group 174"/>
          <p:cNvGrpSpPr/>
          <p:nvPr/>
        </p:nvGrpSpPr>
        <p:grpSpPr>
          <a:xfrm>
            <a:off x="10233212" y="5257800"/>
            <a:ext cx="2675427" cy="2843042"/>
            <a:chOff x="0" y="0"/>
            <a:chExt cx="3960813" cy="3482580"/>
          </a:xfrm>
        </p:grpSpPr>
        <p:pic>
          <p:nvPicPr>
            <p:cNvPr id="172" name="image3.jpeg"/>
            <p:cNvPicPr>
              <a:picLocks noChangeAspect="1"/>
            </p:cNvPicPr>
            <p:nvPr/>
          </p:nvPicPr>
          <p:blipFill>
            <a:blip r:embed="rId6"/>
            <a:srcRect l="150" b="1024"/>
            <a:stretch>
              <a:fillRect/>
            </a:stretch>
          </p:blipFill>
          <p:spPr>
            <a:xfrm>
              <a:off x="63500" y="63320"/>
              <a:ext cx="3833826" cy="335570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3" name="image7.png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-1"/>
              <a:ext cx="3960814" cy="348258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177" name="Group 177"/>
          <p:cNvGrpSpPr/>
          <p:nvPr/>
        </p:nvGrpSpPr>
        <p:grpSpPr>
          <a:xfrm>
            <a:off x="690888" y="4965817"/>
            <a:ext cx="1339851" cy="4331893"/>
            <a:chOff x="0" y="0"/>
            <a:chExt cx="1339850" cy="4331891"/>
          </a:xfrm>
        </p:grpSpPr>
        <p:pic>
          <p:nvPicPr>
            <p:cNvPr id="175" name="image4.jpeg"/>
            <p:cNvPicPr>
              <a:picLocks noChangeAspect="1"/>
            </p:cNvPicPr>
            <p:nvPr/>
          </p:nvPicPr>
          <p:blipFill>
            <a:blip r:embed="rId8"/>
            <a:srcRect l="31919" r="39235"/>
            <a:stretch>
              <a:fillRect/>
            </a:stretch>
          </p:blipFill>
          <p:spPr>
            <a:xfrm>
              <a:off x="63500" y="63499"/>
              <a:ext cx="1212880" cy="420486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76" name="image8.png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0" y="0"/>
              <a:ext cx="1339851" cy="433189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78" name="Shape 178"/>
          <p:cNvSpPr/>
          <p:nvPr/>
        </p:nvSpPr>
        <p:spPr>
          <a:xfrm>
            <a:off x="1669061" y="3687995"/>
            <a:ext cx="9329194" cy="46269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A sandwich with sugar free filling</a:t>
            </a:r>
            <a:endParaRPr lang="en-GB"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lang="en-GB" dirty="0"/>
              <a:t>fruit</a:t>
            </a: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dirty="0"/>
              <a:t>Water or milk</a:t>
            </a:r>
          </a:p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>
                <a:solidFill>
                  <a:srgbClr val="FFFFFF"/>
                </a:solidFill>
              </a:defRPr>
            </a:pPr>
            <a:r>
              <a:rPr lang="en-GB" dirty="0"/>
              <a:t>No products containing nuts or coconut oil</a:t>
            </a:r>
            <a:endParaRPr dirty="0"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/>
          <p:nvPr/>
        </p:nvSpPr>
        <p:spPr>
          <a:xfrm>
            <a:off x="650009" y="1551350"/>
            <a:ext cx="11704781" cy="78995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endParaRPr dirty="0"/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Language and Literacy</a:t>
            </a:r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Mathematics and Numeracy</a:t>
            </a:r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The World Around Us</a:t>
            </a:r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The Arts</a:t>
            </a:r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Physical Education</a:t>
            </a:r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PDMU</a:t>
            </a:r>
            <a:r>
              <a:rPr lang="en-GB" dirty="0"/>
              <a:t> </a:t>
            </a:r>
            <a:r>
              <a:rPr lang="en-GB" sz="3200" dirty="0"/>
              <a:t>(Personal Development &amp; Mutual Understanding)</a:t>
            </a:r>
            <a:endParaRPr sz="3200" dirty="0"/>
          </a:p>
          <a:p>
            <a:pPr algn="l">
              <a:spcBef>
                <a:spcPts val="3200"/>
              </a:spcBef>
              <a:defRPr sz="4000">
                <a:solidFill>
                  <a:srgbClr val="FFFFFF"/>
                </a:solidFill>
              </a:defRPr>
            </a:pPr>
            <a:r>
              <a:rPr dirty="0"/>
              <a:t>Religious Education</a:t>
            </a:r>
          </a:p>
        </p:txBody>
      </p:sp>
      <p:sp>
        <p:nvSpPr>
          <p:cNvPr id="183" name="Shape 183"/>
          <p:cNvSpPr/>
          <p:nvPr/>
        </p:nvSpPr>
        <p:spPr>
          <a:xfrm>
            <a:off x="1091624" y="-127130"/>
            <a:ext cx="10821552" cy="13582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7900">
                <a:solidFill>
                  <a:srgbClr val="FFFFFF"/>
                </a:solidFill>
              </a:defRPr>
            </a:lvl1pPr>
          </a:lstStyle>
          <a:p>
            <a:r>
              <a:t>The Curriculum</a:t>
            </a: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>
            <a:spLocks noGrp="1"/>
          </p:cNvSpPr>
          <p:nvPr>
            <p:ph type="title"/>
          </p:nvPr>
        </p:nvSpPr>
        <p:spPr>
          <a:xfrm>
            <a:off x="917795" y="-290424"/>
            <a:ext cx="10464801" cy="3940988"/>
          </a:xfrm>
          <a:prstGeom prst="rect">
            <a:avLst/>
          </a:prstGeom>
        </p:spPr>
        <p:txBody>
          <a:bodyPr/>
          <a:lstStyle/>
          <a:p>
            <a:r>
              <a:rPr dirty="0"/>
              <a:t>Literacy </a:t>
            </a:r>
          </a:p>
          <a:p>
            <a:endParaRPr dirty="0"/>
          </a:p>
          <a:p>
            <a:pPr>
              <a:defRPr sz="4200"/>
            </a:pPr>
            <a:r>
              <a:rPr dirty="0"/>
              <a:t>Pupils are developing skills in</a:t>
            </a:r>
            <a:r>
              <a:rPr lang="en-GB" dirty="0"/>
              <a:t>:</a:t>
            </a:r>
            <a:endParaRPr dirty="0"/>
          </a:p>
        </p:txBody>
      </p:sp>
      <p:sp>
        <p:nvSpPr>
          <p:cNvPr id="188" name="Shape 188"/>
          <p:cNvSpPr/>
          <p:nvPr/>
        </p:nvSpPr>
        <p:spPr>
          <a:xfrm>
            <a:off x="705982" y="3266364"/>
            <a:ext cx="11278393" cy="56733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>
                <a:solidFill>
                  <a:srgbClr val="FFFFFF"/>
                </a:solidFill>
              </a:defRPr>
            </a:pPr>
            <a:endParaRPr dirty="0"/>
          </a:p>
          <a:p>
            <a:pPr>
              <a:defRPr sz="6700">
                <a:solidFill>
                  <a:srgbClr val="FFFFFF"/>
                </a:solidFill>
              </a:defRPr>
            </a:pPr>
            <a:r>
              <a:rPr sz="4000" dirty="0"/>
              <a:t>Talking and Listening</a:t>
            </a:r>
            <a:endParaRPr lang="en-GB" sz="4000" dirty="0"/>
          </a:p>
          <a:p>
            <a:pPr>
              <a:defRPr sz="6700">
                <a:solidFill>
                  <a:srgbClr val="FFFFFF"/>
                </a:solidFill>
              </a:defRPr>
            </a:pPr>
            <a:endParaRPr sz="4000" dirty="0"/>
          </a:p>
          <a:p>
            <a:pPr>
              <a:defRPr sz="6700">
                <a:solidFill>
                  <a:srgbClr val="FFFFFF"/>
                </a:solidFill>
              </a:defRPr>
            </a:pPr>
            <a:r>
              <a:rPr sz="4000" dirty="0"/>
              <a:t>Reading</a:t>
            </a:r>
            <a:r>
              <a:rPr lang="en-GB" sz="4000" dirty="0"/>
              <a:t> (guided, shared and accelerated,</a:t>
            </a:r>
          </a:p>
          <a:p>
            <a:pPr>
              <a:defRPr sz="6700">
                <a:solidFill>
                  <a:srgbClr val="FFFFFF"/>
                </a:solidFill>
              </a:defRPr>
            </a:pPr>
            <a:r>
              <a:rPr lang="en-GB" sz="4000" dirty="0"/>
              <a:t>Suffolk Library)</a:t>
            </a:r>
          </a:p>
          <a:p>
            <a:pPr>
              <a:defRPr sz="6700">
                <a:solidFill>
                  <a:srgbClr val="FFFFFF"/>
                </a:solidFill>
              </a:defRPr>
            </a:pPr>
            <a:endParaRPr sz="4000" dirty="0"/>
          </a:p>
          <a:p>
            <a:pPr>
              <a:defRPr sz="6700">
                <a:solidFill>
                  <a:srgbClr val="FFFFFF"/>
                </a:solidFill>
              </a:defRPr>
            </a:pPr>
            <a:r>
              <a:rPr sz="4000" dirty="0"/>
              <a:t>Writing</a:t>
            </a:r>
            <a:endParaRPr lang="en-GB" sz="4000" dirty="0"/>
          </a:p>
          <a:p>
            <a:pPr>
              <a:defRPr sz="6700">
                <a:solidFill>
                  <a:srgbClr val="FFFFFF"/>
                </a:solidFill>
              </a:defRPr>
            </a:pPr>
            <a:endParaRPr lang="en-GB" sz="4000" dirty="0"/>
          </a:p>
          <a:p>
            <a:pPr>
              <a:defRPr sz="6700">
                <a:solidFill>
                  <a:srgbClr val="FFFFFF"/>
                </a:solidFill>
              </a:defRPr>
            </a:pPr>
            <a:endParaRPr sz="4000" dirty="0"/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116B3F5-64DF-CE07-88E5-6663D6DB6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Grammar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44BBA2-AAC1-AD69-2EC8-868043869C31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1270000" y="2946400"/>
            <a:ext cx="11081124" cy="5740400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chemeClr val="bg1"/>
                </a:solidFill>
                <a:effectLst/>
                <a:latin typeface="Segoe Sans"/>
              </a:rPr>
              <a:t>Parts of Speech</a:t>
            </a:r>
            <a:r>
              <a:rPr lang="en-GB" b="0" i="0" dirty="0">
                <a:solidFill>
                  <a:schemeClr val="bg1"/>
                </a:solidFill>
                <a:effectLst/>
                <a:latin typeface="Segoe Sans"/>
              </a:rPr>
              <a:t>: Understanding nouns, verbs, adjectives, adverbs, pronouns, and prepositions.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chemeClr val="bg1"/>
                </a:solidFill>
                <a:effectLst/>
                <a:latin typeface="Segoe Sans"/>
              </a:rPr>
              <a:t>Tenses</a:t>
            </a:r>
            <a:r>
              <a:rPr lang="en-GB" b="0" i="0" dirty="0">
                <a:solidFill>
                  <a:schemeClr val="bg1"/>
                </a:solidFill>
                <a:effectLst/>
                <a:latin typeface="Segoe Sans"/>
              </a:rPr>
              <a:t>: Using past, present and future tenses accurately.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chemeClr val="bg1"/>
                </a:solidFill>
                <a:effectLst/>
                <a:latin typeface="Segoe Sans"/>
              </a:rPr>
              <a:t>Punctuation</a:t>
            </a:r>
            <a:r>
              <a:rPr lang="en-GB" b="0" i="0" dirty="0">
                <a:solidFill>
                  <a:schemeClr val="bg1"/>
                </a:solidFill>
                <a:effectLst/>
                <a:latin typeface="Segoe Sans"/>
              </a:rPr>
              <a:t>: Correct use of commas, apostrophes, speech marks and colons.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chemeClr val="bg1"/>
                </a:solidFill>
                <a:effectLst/>
                <a:latin typeface="Segoe Sans"/>
              </a:rPr>
              <a:t>Grammar in Context</a:t>
            </a:r>
            <a:r>
              <a:rPr lang="en-GB" b="0" i="0" dirty="0">
                <a:solidFill>
                  <a:schemeClr val="bg1"/>
                </a:solidFill>
                <a:effectLst/>
                <a:latin typeface="Segoe Sans"/>
              </a:rPr>
              <a:t>: Applying grammar skills in creative and functional writing.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16383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/>
        </p:nvSpPr>
        <p:spPr>
          <a:xfrm>
            <a:off x="1619726" y="285845"/>
            <a:ext cx="9907863" cy="9489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5500">
                <a:solidFill>
                  <a:srgbClr val="FFFFFF"/>
                </a:solidFill>
              </a:defRPr>
            </a:lvl1pPr>
          </a:lstStyle>
          <a:p>
            <a:r>
              <a:rPr u="sng" dirty="0"/>
              <a:t>Writing Genres</a:t>
            </a:r>
          </a:p>
        </p:txBody>
      </p:sp>
      <p:sp>
        <p:nvSpPr>
          <p:cNvPr id="205" name="Shape 205"/>
          <p:cNvSpPr/>
          <p:nvPr/>
        </p:nvSpPr>
        <p:spPr>
          <a:xfrm>
            <a:off x="934463" y="319470"/>
            <a:ext cx="11278390" cy="856644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>
              <a:defRPr sz="7000">
                <a:solidFill>
                  <a:srgbClr val="FFFFFF"/>
                </a:solidFill>
              </a:defRPr>
            </a:pPr>
            <a:endParaRPr lang="en-GB" dirty="0"/>
          </a:p>
          <a:p>
            <a:pPr>
              <a:defRPr sz="7000">
                <a:solidFill>
                  <a:srgbClr val="FFFFFF"/>
                </a:solidFill>
              </a:defRPr>
            </a:pPr>
            <a:r>
              <a:rPr sz="6000" dirty="0"/>
              <a:t>Persuasive</a:t>
            </a:r>
            <a:r>
              <a:rPr lang="en-GB" sz="6000" dirty="0"/>
              <a:t> letter</a:t>
            </a:r>
          </a:p>
          <a:p>
            <a:pPr>
              <a:defRPr sz="7000">
                <a:solidFill>
                  <a:srgbClr val="FFFFFF"/>
                </a:solidFill>
              </a:defRPr>
            </a:pPr>
            <a:endParaRPr sz="6000" dirty="0"/>
          </a:p>
          <a:p>
            <a:pPr>
              <a:defRPr sz="7000">
                <a:solidFill>
                  <a:srgbClr val="FFFFFF"/>
                </a:solidFill>
              </a:defRPr>
            </a:pPr>
            <a:r>
              <a:rPr sz="6000" dirty="0"/>
              <a:t>Report</a:t>
            </a:r>
            <a:r>
              <a:rPr lang="en-GB" sz="6000" dirty="0"/>
              <a:t> (Newspaper &amp; Non-Chronological)</a:t>
            </a:r>
          </a:p>
          <a:p>
            <a:pPr>
              <a:defRPr sz="7000">
                <a:solidFill>
                  <a:srgbClr val="FFFFFF"/>
                </a:solidFill>
              </a:defRPr>
            </a:pPr>
            <a:endParaRPr sz="6000" dirty="0"/>
          </a:p>
          <a:p>
            <a:pPr>
              <a:defRPr sz="7000">
                <a:solidFill>
                  <a:srgbClr val="FFFFFF"/>
                </a:solidFill>
              </a:defRPr>
            </a:pPr>
            <a:r>
              <a:rPr sz="6000" dirty="0"/>
              <a:t>Narrative </a:t>
            </a:r>
            <a:r>
              <a:rPr lang="en-GB" sz="6000" dirty="0"/>
              <a:t>(</a:t>
            </a:r>
            <a:r>
              <a:rPr sz="6000" dirty="0"/>
              <a:t>legends</a:t>
            </a:r>
            <a:r>
              <a:rPr lang="en-GB" sz="6000" dirty="0"/>
              <a:t>)</a:t>
            </a:r>
          </a:p>
          <a:p>
            <a:pPr>
              <a:defRPr sz="7000">
                <a:solidFill>
                  <a:srgbClr val="FFFFFF"/>
                </a:solidFill>
              </a:defRPr>
            </a:pPr>
            <a:endParaRPr lang="en-GB" sz="6000" dirty="0"/>
          </a:p>
          <a:p>
            <a:pPr>
              <a:defRPr sz="7000">
                <a:solidFill>
                  <a:srgbClr val="FFFFFF"/>
                </a:solidFill>
              </a:defRPr>
            </a:pPr>
            <a:r>
              <a:rPr lang="en-GB" sz="6000" dirty="0"/>
              <a:t>P</a:t>
            </a:r>
            <a:r>
              <a:rPr sz="6000" dirty="0" err="1"/>
              <a:t>oetry</a:t>
            </a:r>
            <a:endParaRPr sz="6000" dirty="0"/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/>
          <p:nvPr/>
        </p:nvSpPr>
        <p:spPr>
          <a:xfrm>
            <a:off x="1371254" y="-106005"/>
            <a:ext cx="9618527" cy="956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>
            <a:lvl1pPr>
              <a:defRPr sz="5300">
                <a:solidFill>
                  <a:srgbClr val="FFFFFF"/>
                </a:solidFill>
              </a:defRPr>
            </a:lvl1pPr>
          </a:lstStyle>
          <a:p>
            <a:r>
              <a:t>Numeracy</a:t>
            </a:r>
          </a:p>
        </p:txBody>
      </p:sp>
      <p:sp>
        <p:nvSpPr>
          <p:cNvPr id="210" name="Shape 210"/>
          <p:cNvSpPr/>
          <p:nvPr/>
        </p:nvSpPr>
        <p:spPr>
          <a:xfrm>
            <a:off x="566775" y="1334808"/>
            <a:ext cx="11871250" cy="80432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Segoe Sans"/>
              </a:rPr>
              <a:t>Number &amp; Place Value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Segoe Sans"/>
              </a:rPr>
              <a:t>: Reading, writing and comparing numbers up to 1 million, including rounding and negative numbers.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Segoe Sans"/>
              </a:rPr>
              <a:t>Calculations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Segoe Sans"/>
              </a:rPr>
              <a:t>: Formal methods for addition, subtraction, multiplication and division, plus mental strategies and problem-solving.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Segoe Sans"/>
              </a:rPr>
              <a:t>Shape &amp; Measure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Segoe Sans"/>
              </a:rPr>
              <a:t>: Properties of 2D/3D shapes, angles, symmetry, coordinates, and converting units of measurement.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Segoe Sans"/>
              </a:rPr>
              <a:t>Time &amp; Money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Segoe Sans"/>
              </a:rPr>
              <a:t>: Reading timetables, solving time problems, budgeting and handling money in real-life contexts.</a:t>
            </a:r>
          </a:p>
          <a:p>
            <a:pPr algn="l"/>
            <a:endParaRPr lang="en-GB" sz="28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Segoe Sans"/>
              </a:rPr>
              <a:t>Data Handling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Segoe Sans"/>
              </a:rPr>
              <a:t>: Collecting and interpreting data using charts and graphs; understanding averages.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Segoe Sans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Segoe Sans"/>
              </a:rPr>
              <a:t>Reasoning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Segoe Sans"/>
              </a:rPr>
              <a:t>: Applying maths to everyday situations and explaining thinking clearly.</a:t>
            </a:r>
          </a:p>
          <a:p>
            <a:pPr marL="493888" indent="-493888" algn="just">
              <a:buSzPct val="125000"/>
              <a:buChar char="•"/>
              <a:defRPr sz="4000">
                <a:solidFill>
                  <a:srgbClr val="FFFFFF"/>
                </a:solidFill>
              </a:defRPr>
            </a:pPr>
            <a:endParaRPr lang="en-GB" dirty="0"/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2570" y="-158616"/>
            <a:ext cx="11731558" cy="687367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493888" indent="-493888" algn="just">
              <a:buSzPct val="125000"/>
              <a:buChar char="•"/>
              <a:defRPr sz="4000">
                <a:solidFill>
                  <a:srgbClr val="FFFFFF"/>
                </a:solidFill>
              </a:defRPr>
            </a:pPr>
            <a:endParaRPr lang="en-US" sz="4400" dirty="0"/>
          </a:p>
          <a:p>
            <a:pPr>
              <a:buSzPct val="125000"/>
              <a:defRPr sz="4000">
                <a:solidFill>
                  <a:srgbClr val="FFFFFF"/>
                </a:solidFill>
              </a:defRPr>
            </a:pPr>
            <a:r>
              <a:rPr lang="en-US" sz="4400" u="sng" dirty="0"/>
              <a:t>Basic skills</a:t>
            </a:r>
          </a:p>
          <a:p>
            <a:pPr>
              <a:buSzPct val="125000"/>
              <a:defRPr sz="4000">
                <a:solidFill>
                  <a:srgbClr val="FFFFFF"/>
                </a:solidFill>
              </a:defRPr>
            </a:pPr>
            <a:endParaRPr lang="en-US" sz="4400" u="sng" dirty="0"/>
          </a:p>
          <a:p>
            <a:pPr marL="493888" indent="-493888" algn="just">
              <a:buSzPct val="125000"/>
              <a:buChar char="•"/>
              <a:defRPr sz="4000">
                <a:solidFill>
                  <a:srgbClr val="FFFFFF"/>
                </a:solidFill>
              </a:defRPr>
            </a:pPr>
            <a:r>
              <a:rPr lang="en-US" sz="4400" dirty="0"/>
              <a:t>Children will move classes one lesson per week.</a:t>
            </a:r>
          </a:p>
          <a:p>
            <a:pPr marL="493888" indent="-493888" algn="just">
              <a:buSzPct val="125000"/>
              <a:buChar char="•"/>
              <a:defRPr sz="4000">
                <a:solidFill>
                  <a:srgbClr val="FFFFFF"/>
                </a:solidFill>
              </a:defRPr>
            </a:pPr>
            <a:endParaRPr lang="en-US" sz="4400" dirty="0"/>
          </a:p>
          <a:p>
            <a:pPr marL="493888" indent="-493888" algn="just">
              <a:buSzPct val="125000"/>
              <a:buChar char="•"/>
              <a:defRPr sz="4000">
                <a:solidFill>
                  <a:srgbClr val="FFFFFF"/>
                </a:solidFill>
              </a:defRPr>
            </a:pPr>
            <a:endParaRPr lang="en-US" sz="4400" dirty="0"/>
          </a:p>
          <a:p>
            <a:pPr marL="493888" indent="-493888" algn="just">
              <a:buSzPct val="125000"/>
              <a:buChar char="•"/>
              <a:defRPr sz="4000">
                <a:solidFill>
                  <a:srgbClr val="FFFFFF"/>
                </a:solidFill>
              </a:defRPr>
            </a:pPr>
            <a:r>
              <a:rPr lang="en-US" sz="4400" dirty="0"/>
              <a:t>We can differentiate 4 ways and have quality teaching time with children </a:t>
            </a:r>
            <a:r>
              <a:rPr lang="en-US" sz="4400"/>
              <a:t>of similar </a:t>
            </a:r>
            <a:r>
              <a:rPr lang="en-US" sz="4400" dirty="0"/>
              <a:t>ability.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416083245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Shape 21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Arts</a:t>
            </a:r>
          </a:p>
        </p:txBody>
      </p:sp>
      <p:sp>
        <p:nvSpPr>
          <p:cNvPr id="218" name="Shape 218"/>
          <p:cNvSpPr>
            <a:spLocks noGrp="1"/>
          </p:cNvSpPr>
          <p:nvPr>
            <p:ph type="body" idx="1"/>
          </p:nvPr>
        </p:nvSpPr>
        <p:spPr>
          <a:xfrm>
            <a:off x="417225" y="2300815"/>
            <a:ext cx="12170348" cy="6896777"/>
          </a:xfrm>
          <a:prstGeom prst="rect">
            <a:avLst/>
          </a:prstGeom>
        </p:spPr>
        <p:txBody>
          <a:bodyPr/>
          <a:lstStyle/>
          <a:p>
            <a:pPr marL="531494" indent="-531494" defTabSz="425195">
              <a:spcBef>
                <a:spcPts val="3300"/>
              </a:spcBef>
              <a:buBlip>
                <a:blip r:embed="rId2"/>
              </a:buBlip>
              <a:defRPr sz="3348"/>
            </a:pPr>
            <a:r>
              <a:rPr dirty="0"/>
              <a:t>Music </a:t>
            </a:r>
            <a:r>
              <a:rPr lang="en-GB" dirty="0"/>
              <a:t>–</a:t>
            </a:r>
            <a:r>
              <a:rPr dirty="0"/>
              <a:t> </a:t>
            </a:r>
            <a:r>
              <a:rPr lang="en-GB" dirty="0"/>
              <a:t>using Charanga music programme</a:t>
            </a:r>
          </a:p>
          <a:p>
            <a:pPr marL="531494" indent="-531494" defTabSz="425195">
              <a:spcBef>
                <a:spcPts val="3300"/>
              </a:spcBef>
              <a:buBlip>
                <a:blip r:embed="rId2"/>
              </a:buBlip>
              <a:defRPr sz="3348"/>
            </a:pPr>
            <a:endParaRPr lang="en-GB" dirty="0"/>
          </a:p>
          <a:p>
            <a:pPr marL="531494" indent="-531494" defTabSz="425195">
              <a:spcBef>
                <a:spcPts val="3300"/>
              </a:spcBef>
              <a:buBlip>
                <a:blip r:embed="rId2"/>
              </a:buBlip>
              <a:defRPr sz="3348"/>
            </a:pPr>
            <a:r>
              <a:rPr dirty="0"/>
              <a:t>Art </a:t>
            </a:r>
            <a:r>
              <a:rPr lang="en-GB" dirty="0"/>
              <a:t>–</a:t>
            </a:r>
            <a:r>
              <a:rPr dirty="0"/>
              <a:t> </a:t>
            </a:r>
            <a:r>
              <a:rPr lang="en-GB" dirty="0"/>
              <a:t>we use ‘Art Time Let’s Shine’ programme for watercolour painting but we do lots of art around our topics using various mediums.</a:t>
            </a:r>
            <a:endParaRPr dirty="0"/>
          </a:p>
          <a:p>
            <a:pPr marL="0" indent="0" defTabSz="425195">
              <a:spcBef>
                <a:spcPts val="3300"/>
              </a:spcBef>
              <a:buNone/>
              <a:defRPr sz="3348"/>
            </a:pPr>
            <a:endParaRPr dirty="0"/>
          </a:p>
        </p:txBody>
      </p: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World Around Us  </a:t>
            </a:r>
          </a:p>
        </p:txBody>
      </p:sp>
      <p:graphicFrame>
        <p:nvGraphicFramePr>
          <p:cNvPr id="215" name="Table 215"/>
          <p:cNvGraphicFramePr/>
          <p:nvPr>
            <p:extLst>
              <p:ext uri="{D42A27DB-BD31-4B8C-83A1-F6EECF244321}">
                <p14:modId xmlns:p14="http://schemas.microsoft.com/office/powerpoint/2010/main" val="3275166579"/>
              </p:ext>
            </p:extLst>
          </p:nvPr>
        </p:nvGraphicFramePr>
        <p:xfrm>
          <a:off x="564776" y="2023782"/>
          <a:ext cx="12068736" cy="6898344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034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43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2458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Terms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Topics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458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1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Natural</a:t>
                      </a:r>
                    </a:p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Disasters</a:t>
                      </a:r>
                      <a:endParaRPr sz="31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2458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2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31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dirty="0"/>
                        <a:t>World </a:t>
                      </a:r>
                      <a:r>
                        <a:rPr dirty="0" err="1"/>
                        <a:t>World</a:t>
                      </a:r>
                      <a:r>
                        <a:rPr dirty="0"/>
                        <a:t> 2</a:t>
                      </a: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458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Term 3 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31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Titanic</a:t>
                      </a:r>
                      <a:endParaRPr sz="31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 cap="flat" cmpd="sng" algn="ctr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  <a:headEnd type="none" w="med" len="med"/>
                      <a:tailEnd type="none" w="med" len="med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Shape 22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Religion </a:t>
            </a:r>
          </a:p>
        </p:txBody>
      </p:sp>
      <p:sp>
        <p:nvSpPr>
          <p:cNvPr id="230" name="Shape 230"/>
          <p:cNvSpPr>
            <a:spLocks noGrp="1"/>
          </p:cNvSpPr>
          <p:nvPr>
            <p:ph type="body" idx="1"/>
          </p:nvPr>
        </p:nvSpPr>
        <p:spPr>
          <a:xfrm>
            <a:off x="417225" y="2300815"/>
            <a:ext cx="12170348" cy="6896777"/>
          </a:xfrm>
          <a:prstGeom prst="rect">
            <a:avLst/>
          </a:prstGeom>
        </p:spPr>
        <p:txBody>
          <a:bodyPr/>
          <a:lstStyle/>
          <a:p>
            <a:pPr>
              <a:buBlip>
                <a:blip r:embed="rId2"/>
              </a:buBlip>
            </a:pPr>
            <a:r>
              <a:rPr dirty="0"/>
              <a:t>Grow in Love.</a:t>
            </a:r>
          </a:p>
          <a:p>
            <a:pPr>
              <a:buBlip>
                <a:blip r:embed="rId2"/>
              </a:buBlip>
            </a:pPr>
            <a:r>
              <a:rPr dirty="0"/>
              <a:t>Monthly School Mass</a:t>
            </a:r>
            <a:r>
              <a:rPr lang="en-GB" dirty="0"/>
              <a:t>.</a:t>
            </a:r>
            <a:endParaRPr dirty="0"/>
          </a:p>
          <a:p>
            <a:pPr>
              <a:buBlip>
                <a:blip r:embed="rId2"/>
              </a:buBlip>
            </a:pPr>
            <a:r>
              <a:rPr dirty="0"/>
              <a:t>Class mass throughout the year</a:t>
            </a:r>
            <a:r>
              <a:rPr lang="en-GB" dirty="0"/>
              <a:t>.</a:t>
            </a:r>
          </a:p>
          <a:p>
            <a:pPr>
              <a:buBlip>
                <a:blip r:embed="rId2"/>
              </a:buBlip>
            </a:pPr>
            <a:r>
              <a:rPr lang="en-GB" dirty="0"/>
              <a:t>Hymn practice for various services.</a:t>
            </a:r>
            <a:endParaRPr dirty="0"/>
          </a:p>
        </p:txBody>
      </p: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Shape 220"/>
          <p:cNvSpPr>
            <a:spLocks noGrp="1"/>
          </p:cNvSpPr>
          <p:nvPr>
            <p:ph type="title"/>
          </p:nvPr>
        </p:nvSpPr>
        <p:spPr>
          <a:xfrm>
            <a:off x="-142557" y="-382948"/>
            <a:ext cx="8096910" cy="1848677"/>
          </a:xfrm>
          <a:prstGeom prst="rect">
            <a:avLst/>
          </a:prstGeom>
        </p:spPr>
        <p:txBody>
          <a:bodyPr/>
          <a:lstStyle/>
          <a:p>
            <a:r>
              <a:rPr dirty="0"/>
              <a:t>PE   </a:t>
            </a:r>
          </a:p>
        </p:txBody>
      </p:sp>
      <p:sp>
        <p:nvSpPr>
          <p:cNvPr id="221" name="Shape 221"/>
          <p:cNvSpPr>
            <a:spLocks noGrp="1"/>
          </p:cNvSpPr>
          <p:nvPr>
            <p:ph type="body" idx="1"/>
          </p:nvPr>
        </p:nvSpPr>
        <p:spPr>
          <a:xfrm>
            <a:off x="422833" y="1143524"/>
            <a:ext cx="8043530" cy="6896776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>
              <a:buBlip>
                <a:blip r:embed="rId2"/>
              </a:buBlip>
            </a:pPr>
            <a:r>
              <a:rPr dirty="0"/>
              <a:t>Full PE uniform </a:t>
            </a:r>
            <a:r>
              <a:rPr lang="en-GB" dirty="0"/>
              <a:t>–</a:t>
            </a:r>
            <a:r>
              <a:rPr dirty="0"/>
              <a:t> labelled</a:t>
            </a:r>
            <a:r>
              <a:rPr lang="en-GB" dirty="0"/>
              <a:t> and on PE days only.</a:t>
            </a:r>
            <a:endParaRPr dirty="0"/>
          </a:p>
          <a:p>
            <a:pPr>
              <a:buBlip>
                <a:blip r:embed="rId2"/>
              </a:buBlip>
            </a:pPr>
            <a:r>
              <a:rPr dirty="0"/>
              <a:t>Swimming </a:t>
            </a:r>
            <a:r>
              <a:rPr lang="en-GB" dirty="0"/>
              <a:t>–</a:t>
            </a:r>
            <a:r>
              <a:rPr dirty="0"/>
              <a:t> </a:t>
            </a:r>
            <a:r>
              <a:rPr lang="en-GB" dirty="0"/>
              <a:t>2 blocks, </a:t>
            </a:r>
            <a:r>
              <a:rPr dirty="0"/>
              <a:t>£</a:t>
            </a:r>
            <a:r>
              <a:rPr lang="en-GB" dirty="0"/>
              <a:t>3.00</a:t>
            </a:r>
            <a:r>
              <a:rPr dirty="0"/>
              <a:t> per week. </a:t>
            </a:r>
          </a:p>
          <a:p>
            <a:pPr>
              <a:buBlip>
                <a:blip r:embed="rId2"/>
              </a:buBlip>
            </a:pPr>
            <a:r>
              <a:rPr lang="en-GB" dirty="0"/>
              <a:t>Following CORE Kids programme.</a:t>
            </a:r>
          </a:p>
          <a:p>
            <a:pPr>
              <a:buBlip>
                <a:blip r:embed="rId2"/>
              </a:buBlip>
            </a:pPr>
            <a:r>
              <a:rPr lang="en-GB" dirty="0"/>
              <a:t>- Gymnastics</a:t>
            </a:r>
          </a:p>
          <a:p>
            <a:pPr>
              <a:buBlip>
                <a:blip r:embed="rId2"/>
              </a:buBlip>
            </a:pPr>
            <a:r>
              <a:rPr lang="en-GB" dirty="0"/>
              <a:t>- Games</a:t>
            </a:r>
          </a:p>
          <a:p>
            <a:pPr>
              <a:buBlip>
                <a:blip r:embed="rId2"/>
              </a:buBlip>
            </a:pPr>
            <a:r>
              <a:rPr lang="en-GB" dirty="0"/>
              <a:t>- Athletics</a:t>
            </a:r>
          </a:p>
          <a:p>
            <a:pPr>
              <a:buBlip>
                <a:blip r:embed="rId2"/>
              </a:buBlip>
            </a:pPr>
            <a:r>
              <a:rPr lang="en-GB" dirty="0"/>
              <a:t>Coaches throughout the year.</a:t>
            </a:r>
          </a:p>
        </p:txBody>
      </p:sp>
      <p:pic>
        <p:nvPicPr>
          <p:cNvPr id="222" name="image9.png"/>
          <p:cNvPicPr>
            <a:picLocks noChangeAspect="1"/>
          </p:cNvPicPr>
          <p:nvPr/>
        </p:nvPicPr>
        <p:blipFill>
          <a:blip r:embed="rId3"/>
          <a:srcRect l="25187" r="25188"/>
          <a:stretch>
            <a:fillRect/>
          </a:stretch>
        </p:blipFill>
        <p:spPr>
          <a:xfrm>
            <a:off x="8977692" y="-2312894"/>
            <a:ext cx="2973335" cy="1009702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223" name="image10.png"/>
          <p:cNvPicPr>
            <a:picLocks noChangeAspect="1"/>
          </p:cNvPicPr>
          <p:nvPr/>
        </p:nvPicPr>
        <p:blipFill rotWithShape="1">
          <a:blip r:embed="rId4"/>
          <a:srcRect l="1" t="-305" r="-1205"/>
          <a:stretch/>
        </p:blipFill>
        <p:spPr>
          <a:xfrm>
            <a:off x="8926240" y="-2390575"/>
            <a:ext cx="3128349" cy="10277275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Shape 232"/>
          <p:cNvSpPr>
            <a:spLocks noGrp="1"/>
          </p:cNvSpPr>
          <p:nvPr>
            <p:ph type="title"/>
          </p:nvPr>
        </p:nvSpPr>
        <p:spPr>
          <a:xfrm>
            <a:off x="1269999" y="-451610"/>
            <a:ext cx="10464801" cy="2540002"/>
          </a:xfrm>
          <a:prstGeom prst="rect">
            <a:avLst/>
          </a:prstGeom>
        </p:spPr>
        <p:txBody>
          <a:bodyPr/>
          <a:lstStyle/>
          <a:p>
            <a:r>
              <a:t>Homework </a:t>
            </a:r>
          </a:p>
        </p:txBody>
      </p:sp>
      <p:graphicFrame>
        <p:nvGraphicFramePr>
          <p:cNvPr id="233" name="Table 233"/>
          <p:cNvGraphicFramePr/>
          <p:nvPr>
            <p:extLst>
              <p:ext uri="{D42A27DB-BD31-4B8C-83A1-F6EECF244321}">
                <p14:modId xmlns:p14="http://schemas.microsoft.com/office/powerpoint/2010/main" val="3639504285"/>
              </p:ext>
            </p:extLst>
          </p:nvPr>
        </p:nvGraphicFramePr>
        <p:xfrm>
          <a:off x="467133" y="1739081"/>
          <a:ext cx="6035064" cy="6035064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3017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75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Monday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Comprehension</a:t>
                      </a:r>
                      <a:endParaRPr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Tuesday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</a:t>
                      </a: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Wave Mental Maths x2</a:t>
                      </a: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endParaRPr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Wednesday 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Grammar</a:t>
                      </a:r>
                      <a:endParaRPr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08766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Thursday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lang="en-GB" sz="260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New</a:t>
                      </a:r>
                      <a:r>
                        <a:rPr lang="en-GB" sz="2600" baseline="0" dirty="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 Wave Mental Maths x2</a:t>
                      </a:r>
                      <a:endParaRPr lang="en-GB" sz="2600" dirty="0">
                        <a:solidFill>
                          <a:srgbClr val="FFFFFF"/>
                        </a:solidFill>
                        <a:effectLst>
                          <a:outerShdw blurRad="63500" dist="3302" dir="5400000" rotWithShape="0">
                            <a:srgbClr val="000000">
                              <a:alpha val="40000"/>
                            </a:srgbClr>
                          </a:outerShdw>
                        </a:effectLst>
                      </a:endParaRPr>
                    </a:p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34" name="Table 234"/>
          <p:cNvGraphicFramePr/>
          <p:nvPr>
            <p:extLst>
              <p:ext uri="{D42A27DB-BD31-4B8C-83A1-F6EECF244321}">
                <p14:modId xmlns:p14="http://schemas.microsoft.com/office/powerpoint/2010/main" val="2069158585"/>
              </p:ext>
            </p:extLst>
          </p:nvPr>
        </p:nvGraphicFramePr>
        <p:xfrm>
          <a:off x="7183859" y="1777165"/>
          <a:ext cx="4615542" cy="461554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23077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77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53851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>
                          <a:solidFill>
                            <a:srgbClr val="000000"/>
                          </a:solidFill>
                        </a:defRPr>
                      </a:pPr>
                      <a:r>
                        <a:rPr sz="2600">
                          <a:solidFill>
                            <a:srgbClr val="FFFFFF"/>
                          </a:solidFill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rPr>
                        <a:t>Nightly</a:t>
                      </a:r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t>Spelling</a:t>
                      </a:r>
                    </a:p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851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endParaRPr/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lang="en-GB" dirty="0"/>
                        <a:t>Times</a:t>
                      </a:r>
                      <a:r>
                        <a:rPr lang="en-GB" baseline="0" dirty="0"/>
                        <a:t> Tables/Maths Facts</a:t>
                      </a:r>
                      <a:endParaRPr dirty="0"/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38514"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6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endParaRPr dirty="0"/>
                    </a:p>
                  </a:txBody>
                  <a:tcPr marL="50800" marR="50800" marT="50800" marB="50800" anchor="ctr" horzOverflow="overflow">
                    <a:lnL w="12700">
                      <a:miter lim="400000"/>
                    </a:lnL>
                    <a:lnR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tc>
                  <a:txBody>
                    <a:bodyPr/>
                    <a:lstStyle/>
                    <a:p>
                      <a:pPr defTabSz="914400">
                        <a:tabLst>
                          <a:tab pos="1295400" algn="l"/>
                        </a:tabLst>
                        <a:defRPr sz="25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dirty="0"/>
                        <a:t>Reading</a:t>
                      </a:r>
                    </a:p>
                    <a:p>
                      <a:pPr defTabSz="914400">
                        <a:tabLst>
                          <a:tab pos="1295400" algn="l"/>
                        </a:tabLst>
                        <a:defRPr sz="2500">
                          <a:effectLst>
                            <a:outerShdw blurRad="63500" dist="3302" dir="5400000" rotWithShape="0">
                              <a:srgbClr val="000000">
                                <a:alpha val="40000"/>
                              </a:srgbClr>
                            </a:outerShdw>
                          </a:effectLst>
                        </a:defRPr>
                      </a:pPr>
                      <a:r>
                        <a:rPr dirty="0"/>
                        <a:t>Reading Book/Novel </a:t>
                      </a:r>
                    </a:p>
                  </a:txBody>
                  <a:tcPr marL="50800" marR="50800" marT="50800" marB="50800" anchor="ctr" horzOverflow="overflow">
                    <a:lnL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L>
                    <a:lnR w="12700">
                      <a:miter lim="400000"/>
                    </a:lnR>
                    <a:lnT w="25400">
                      <a:solidFill>
                        <a:srgbClr val="FFFFFF">
                          <a:alpha val="75000"/>
                        </a:srgbClr>
                      </a:solidFill>
                      <a:custDash>
                        <a:ds d="200000" sp="200000"/>
                      </a:custDash>
                      <a:miter lim="400000"/>
                    </a:lnT>
                    <a:lnB w="12700">
                      <a:miter lim="400000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5" name="Shape 235"/>
          <p:cNvSpPr/>
          <p:nvPr/>
        </p:nvSpPr>
        <p:spPr>
          <a:xfrm>
            <a:off x="465408" y="8095690"/>
            <a:ext cx="11190750" cy="780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t>CHECK and SIGN homework nightly.</a:t>
            </a:r>
          </a:p>
        </p:txBody>
      </p: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Shape 237"/>
          <p:cNvSpPr>
            <a:spLocks noGrp="1"/>
          </p:cNvSpPr>
          <p:nvPr>
            <p:ph type="title"/>
          </p:nvPr>
        </p:nvSpPr>
        <p:spPr>
          <a:xfrm>
            <a:off x="1269999" y="-223187"/>
            <a:ext cx="10464801" cy="2540001"/>
          </a:xfrm>
          <a:prstGeom prst="rect">
            <a:avLst/>
          </a:prstGeom>
        </p:spPr>
        <p:txBody>
          <a:bodyPr/>
          <a:lstStyle/>
          <a:p>
            <a:r>
              <a:t>Parent Teacher </a:t>
            </a:r>
          </a:p>
          <a:p>
            <a:r>
              <a:t>Meeting </a:t>
            </a:r>
          </a:p>
        </p:txBody>
      </p:sp>
      <p:sp>
        <p:nvSpPr>
          <p:cNvPr id="238" name="Shape 238"/>
          <p:cNvSpPr/>
          <p:nvPr/>
        </p:nvSpPr>
        <p:spPr>
          <a:xfrm>
            <a:off x="578287" y="3541131"/>
            <a:ext cx="11299340" cy="39805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algn="l">
              <a:defRPr>
                <a:solidFill>
                  <a:srgbClr val="FFFFFF"/>
                </a:solidFill>
              </a:defRPr>
            </a:pPr>
            <a:r>
              <a:rPr dirty="0"/>
              <a:t>Individual Parent/Teacher meeting</a:t>
            </a:r>
            <a:r>
              <a:rPr lang="en-GB" dirty="0"/>
              <a:t> during month of November.</a:t>
            </a:r>
          </a:p>
          <a:p>
            <a:pPr algn="l">
              <a:defRPr>
                <a:solidFill>
                  <a:srgbClr val="FFFFFF"/>
                </a:solidFill>
              </a:defRPr>
            </a:pPr>
            <a:endParaRPr dirty="0"/>
          </a:p>
          <a:p>
            <a:pPr algn="l">
              <a:defRPr>
                <a:solidFill>
                  <a:srgbClr val="FFFFFF"/>
                </a:solidFill>
              </a:defRPr>
            </a:pPr>
            <a:r>
              <a:rPr dirty="0"/>
              <a:t>In accordance with school policy please make an appointment through the office if you wish to speak to the class teacher.</a:t>
            </a:r>
            <a:r>
              <a:rPr lang="en-US" dirty="0"/>
              <a:t> </a:t>
            </a:r>
            <a:endParaRPr dirty="0"/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E7F3BC-2D90-FAEF-31F7-0E2EB5493DD3}"/>
              </a:ext>
            </a:extLst>
          </p:cNvPr>
          <p:cNvSpPr txBox="1"/>
          <p:nvPr/>
        </p:nvSpPr>
        <p:spPr>
          <a:xfrm>
            <a:off x="290287" y="190195"/>
            <a:ext cx="12402456" cy="8843447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algn="l"/>
            <a:r>
              <a:rPr lang="en-GB" sz="3200" b="1" i="0" u="sng" dirty="0">
                <a:solidFill>
                  <a:schemeClr val="bg1"/>
                </a:solidFill>
                <a:effectLst/>
                <a:latin typeface="+mn-lt"/>
              </a:rPr>
              <a:t>SEAG Entrance Assessment – Key Information</a:t>
            </a:r>
          </a:p>
          <a:p>
            <a:pPr algn="l"/>
            <a:endParaRPr lang="en-GB" sz="3200" b="1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Purpose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Used by many post-primary schools in Northern Ireland as part of their admissions criteria.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u="sng" dirty="0">
                <a:solidFill>
                  <a:schemeClr val="bg1"/>
                </a:solidFill>
                <a:latin typeface="+mn-lt"/>
              </a:rPr>
              <a:t>IS IT RIGHT FOR </a:t>
            </a:r>
            <a:r>
              <a:rPr lang="en-GB" sz="2800" u="sng">
                <a:solidFill>
                  <a:schemeClr val="bg1"/>
                </a:solidFill>
                <a:latin typeface="+mn-lt"/>
              </a:rPr>
              <a:t>YOUR CHILD?</a:t>
            </a:r>
            <a:endParaRPr lang="en-GB" sz="2800" b="0" i="0" u="sng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Assessment Date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Typically held in </a:t>
            </a: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November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 of the P7 year.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Registration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Opens in </a:t>
            </a:r>
            <a:r>
              <a:rPr lang="en-GB" sz="2800" b="1" i="0" u="sng" dirty="0">
                <a:solidFill>
                  <a:schemeClr val="bg1"/>
                </a:solidFill>
                <a:effectLst/>
                <a:latin typeface="+mn-lt"/>
              </a:rPr>
              <a:t>May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 and closes in </a:t>
            </a:r>
            <a:r>
              <a:rPr lang="en-GB" sz="2800" b="1" i="0" u="sng" dirty="0">
                <a:solidFill>
                  <a:schemeClr val="bg1"/>
                </a:solidFill>
                <a:effectLst/>
                <a:latin typeface="+mn-lt"/>
              </a:rPr>
              <a:t>September</a:t>
            </a:r>
            <a:r>
              <a:rPr lang="en-GB" sz="2800" b="0" i="0" u="sng" dirty="0">
                <a:solidFill>
                  <a:schemeClr val="bg1"/>
                </a:solidFill>
                <a:effectLst/>
                <a:latin typeface="+mn-lt"/>
              </a:rPr>
              <a:t> 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of the same year.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Format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Two papers covering </a:t>
            </a: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English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 and </a:t>
            </a: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Mathematics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, aligned with the NI Curriculum.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Preparation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2x tests weekly (starting February) &amp; weekend homework.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chemeClr val="bg1"/>
                </a:solidFill>
                <a:latin typeface="+mn-lt"/>
              </a:rPr>
              <a:t>- Transfer Together access.  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Assessment Centres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Parents choose a centre during registration — early registration offers more choice.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2800" b="0" i="0" dirty="0">
              <a:solidFill>
                <a:schemeClr val="bg1"/>
              </a:solidFill>
              <a:effectLst/>
              <a:latin typeface="+mn-lt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Results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: Issued in </a:t>
            </a:r>
            <a:r>
              <a:rPr lang="en-GB" sz="2800" b="1" i="0" dirty="0">
                <a:solidFill>
                  <a:schemeClr val="bg1"/>
                </a:solidFill>
                <a:effectLst/>
                <a:latin typeface="+mn-lt"/>
              </a:rPr>
              <a:t>January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+mn-lt"/>
              </a:rPr>
              <a:t>, ahead of the post-primary application process.</a:t>
            </a:r>
          </a:p>
        </p:txBody>
      </p:sp>
    </p:spTree>
    <p:extLst>
      <p:ext uri="{BB962C8B-B14F-4D97-AF65-F5344CB8AC3E}">
        <p14:creationId xmlns:p14="http://schemas.microsoft.com/office/powerpoint/2010/main" val="3018272314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" name="Group 245"/>
          <p:cNvGrpSpPr/>
          <p:nvPr/>
        </p:nvGrpSpPr>
        <p:grpSpPr>
          <a:xfrm>
            <a:off x="167478" y="1212283"/>
            <a:ext cx="6334922" cy="6277771"/>
            <a:chOff x="0" y="0"/>
            <a:chExt cx="6334920" cy="6277770"/>
          </a:xfrm>
        </p:grpSpPr>
        <p:pic>
          <p:nvPicPr>
            <p:cNvPr id="243" name="image2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500" y="63517"/>
              <a:ext cx="6207772" cy="61509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4" name="image3.pn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6334921" cy="627777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F38DB33-67B8-E8EA-7ABF-67AA6156A077}"/>
              </a:ext>
            </a:extLst>
          </p:cNvPr>
          <p:cNvSpPr txBox="1"/>
          <p:nvPr/>
        </p:nvSpPr>
        <p:spPr>
          <a:xfrm>
            <a:off x="7044558" y="3284212"/>
            <a:ext cx="5615319" cy="213391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50800" tIns="50800" rIns="50800" bIns="50800" numCol="1" spcCol="38100" rtlCol="0" anchor="ctr">
            <a:spAutoFit/>
          </a:bodyPr>
          <a:lstStyle/>
          <a:p>
            <a:pPr marL="0" marR="0" indent="0" algn="ctr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66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Chalkduster"/>
                <a:ea typeface="Chalkduster"/>
                <a:cs typeface="Chalkduster"/>
                <a:sym typeface="Chalkduster"/>
              </a:rPr>
              <a:t>Thank yo</a:t>
            </a:r>
            <a:r>
              <a:rPr lang="en-GB" sz="6600" dirty="0">
                <a:solidFill>
                  <a:schemeClr val="bg1"/>
                </a:solidFill>
              </a:rPr>
              <a:t>u for</a:t>
            </a:r>
          </a:p>
          <a:p>
            <a:pPr marL="0" marR="0" indent="0" algn="ctr" defTabSz="4572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6600" dirty="0">
                <a:solidFill>
                  <a:schemeClr val="bg1"/>
                </a:solidFill>
              </a:rPr>
              <a:t>c</a:t>
            </a:r>
            <a:r>
              <a:rPr kumimoji="0" lang="en-GB" sz="6600" b="0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Chalkduster"/>
                <a:ea typeface="Chalkduster"/>
                <a:cs typeface="Chalkduster"/>
                <a:sym typeface="Chalkduster"/>
              </a:rPr>
              <a:t>oming!</a:t>
            </a:r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Chalkboard">
  <a:themeElements>
    <a:clrScheme name="Chalkboard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8D76C"/>
      </a:accent1>
      <a:accent2>
        <a:srgbClr val="CE8B45"/>
      </a:accent2>
      <a:accent3>
        <a:srgbClr val="BD6C69"/>
      </a:accent3>
      <a:accent4>
        <a:srgbClr val="816DAA"/>
      </a:accent4>
      <a:accent5>
        <a:srgbClr val="758BB2"/>
      </a:accent5>
      <a:accent6>
        <a:srgbClr val="8BAF77"/>
      </a:accent6>
      <a:hlink>
        <a:srgbClr val="0000FF"/>
      </a:hlink>
      <a:folHlink>
        <a:srgbClr val="FF00FF"/>
      </a:folHlink>
    </a:clrScheme>
    <a:fontScheme name="Chalkboard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halkduster"/>
            <a:ea typeface="Chalkduster"/>
            <a:cs typeface="Chalkduster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halkduster"/>
            <a:ea typeface="Chalkduster"/>
            <a:cs typeface="Chalkduster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Chalkboard">
  <a:themeElements>
    <a:clrScheme name="Chalkboard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8D76C"/>
      </a:accent1>
      <a:accent2>
        <a:srgbClr val="CE8B45"/>
      </a:accent2>
      <a:accent3>
        <a:srgbClr val="BD6C69"/>
      </a:accent3>
      <a:accent4>
        <a:srgbClr val="816DAA"/>
      </a:accent4>
      <a:accent5>
        <a:srgbClr val="758BB2"/>
      </a:accent5>
      <a:accent6>
        <a:srgbClr val="8BAF77"/>
      </a:accent6>
      <a:hlink>
        <a:srgbClr val="0000FF"/>
      </a:hlink>
      <a:folHlink>
        <a:srgbClr val="FF00FF"/>
      </a:folHlink>
    </a:clrScheme>
    <a:fontScheme name="Chalkboard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Chalkbo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halkduster"/>
            <a:ea typeface="Chalkduster"/>
            <a:cs typeface="Chalkduster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halkduster"/>
            <a:ea typeface="Chalkduster"/>
            <a:cs typeface="Chalkduster"/>
            <a:sym typeface="Chalkduste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1530</Words>
  <Application>Microsoft Office PowerPoint</Application>
  <PresentationFormat>Custom</PresentationFormat>
  <Paragraphs>234</Paragraphs>
  <Slides>21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Avenir Roman</vt:lpstr>
      <vt:lpstr>Chalkduster</vt:lpstr>
      <vt:lpstr>Segoe Sans</vt:lpstr>
      <vt:lpstr>Chalkboard</vt:lpstr>
      <vt:lpstr>Year 6 Curriculum Meeting</vt:lpstr>
      <vt:lpstr>PowerPoint Presentation</vt:lpstr>
      <vt:lpstr>Mobile Phones</vt:lpstr>
      <vt:lpstr>School Uniform </vt:lpstr>
      <vt:lpstr>PowerPoint Presentation</vt:lpstr>
      <vt:lpstr>PowerPoint Presentation</vt:lpstr>
      <vt:lpstr>PowerPoint Presentation</vt:lpstr>
      <vt:lpstr>PowerPoint Presentation</vt:lpstr>
      <vt:lpstr>Literacy   Pupils are developing skills in:</vt:lpstr>
      <vt:lpstr>Grammar</vt:lpstr>
      <vt:lpstr>PowerPoint Presentation</vt:lpstr>
      <vt:lpstr>PowerPoint Presentation</vt:lpstr>
      <vt:lpstr>PowerPoint Presentation</vt:lpstr>
      <vt:lpstr>The Arts</vt:lpstr>
      <vt:lpstr>World Around Us  </vt:lpstr>
      <vt:lpstr>Religion </vt:lpstr>
      <vt:lpstr>PE   </vt:lpstr>
      <vt:lpstr>Homework </vt:lpstr>
      <vt:lpstr>Parent Teacher  Meeting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Curriculum Meeting</dc:title>
  <dc:creator>P MULDOON</dc:creator>
  <cp:lastModifiedBy>P MULDOON</cp:lastModifiedBy>
  <cp:revision>44</cp:revision>
  <dcterms:modified xsi:type="dcterms:W3CDTF">2025-09-25T13:43:15Z</dcterms:modified>
</cp:coreProperties>
</file>